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92" r:id="rId6"/>
    <p:sldId id="390" r:id="rId7"/>
    <p:sldId id="414" r:id="rId8"/>
    <p:sldId id="415" r:id="rId9"/>
    <p:sldId id="360" r:id="rId10"/>
    <p:sldId id="397" r:id="rId11"/>
    <p:sldId id="396" r:id="rId12"/>
    <p:sldId id="398" r:id="rId13"/>
    <p:sldId id="410" r:id="rId14"/>
    <p:sldId id="395" r:id="rId15"/>
    <p:sldId id="314" r:id="rId16"/>
    <p:sldId id="411" r:id="rId17"/>
    <p:sldId id="416" r:id="rId18"/>
    <p:sldId id="417" r:id="rId19"/>
    <p:sldId id="400" r:id="rId20"/>
    <p:sldId id="407" r:id="rId21"/>
    <p:sldId id="386" r:id="rId22"/>
    <p:sldId id="408" r:id="rId23"/>
    <p:sldId id="40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B3DB7"/>
    <a:srgbClr val="EAB0E2"/>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80AE19-1938-46E5-B74B-8E2DC180A01D}" v="85" dt="2019-01-23T14:57:11.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24" autoAdjust="0"/>
    <p:restoredTop sz="94660"/>
  </p:normalViewPr>
  <p:slideViewPr>
    <p:cSldViewPr snapToGrid="0">
      <p:cViewPr varScale="1">
        <p:scale>
          <a:sx n="67" d="100"/>
          <a:sy n="67" d="100"/>
        </p:scale>
        <p:origin x="13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C580AE19-1938-46E5-B74B-8E2DC180A01D}"/>
    <pc:docChg chg="custSel addSld delSld modSld sldOrd">
      <pc:chgData name="Jan Fitzpatrick" userId="d1b284ec-d1dd-4765-b823-b34899491c26" providerId="ADAL" clId="{C580AE19-1938-46E5-B74B-8E2DC180A01D}" dt="2019-01-23T14:58:47.396" v="300" actId="5793"/>
      <pc:docMkLst>
        <pc:docMk/>
      </pc:docMkLst>
      <pc:sldChg chg="modSp">
        <pc:chgData name="Jan Fitzpatrick" userId="d1b284ec-d1dd-4765-b823-b34899491c26" providerId="ADAL" clId="{C580AE19-1938-46E5-B74B-8E2DC180A01D}" dt="2019-01-23T13:02:53.275" v="11" actId="404"/>
        <pc:sldMkLst>
          <pc:docMk/>
          <pc:sldMk cId="2637481266" sldId="256"/>
        </pc:sldMkLst>
        <pc:spChg chg="mod">
          <ac:chgData name="Jan Fitzpatrick" userId="d1b284ec-d1dd-4765-b823-b34899491c26" providerId="ADAL" clId="{C580AE19-1938-46E5-B74B-8E2DC180A01D}" dt="2019-01-23T13:02:53.275" v="11" actId="404"/>
          <ac:spMkLst>
            <pc:docMk/>
            <pc:sldMk cId="2637481266" sldId="256"/>
            <ac:spMk id="19" creationId="{5252A847-DE45-4FA3-A1F8-EEBEB845FF8E}"/>
          </ac:spMkLst>
        </pc:spChg>
      </pc:sldChg>
      <pc:sldChg chg="modSp">
        <pc:chgData name="Jan Fitzpatrick" userId="d1b284ec-d1dd-4765-b823-b34899491c26" providerId="ADAL" clId="{C580AE19-1938-46E5-B74B-8E2DC180A01D}" dt="2019-01-23T13:10:21.152" v="203" actId="6549"/>
        <pc:sldMkLst>
          <pc:docMk/>
          <pc:sldMk cId="636014570" sldId="314"/>
        </pc:sldMkLst>
        <pc:spChg chg="mod">
          <ac:chgData name="Jan Fitzpatrick" userId="d1b284ec-d1dd-4765-b823-b34899491c26" providerId="ADAL" clId="{C580AE19-1938-46E5-B74B-8E2DC180A01D}" dt="2019-01-23T13:10:21.152" v="203" actId="6549"/>
          <ac:spMkLst>
            <pc:docMk/>
            <pc:sldMk cId="636014570" sldId="314"/>
            <ac:spMk id="19" creationId="{5252A847-DE45-4FA3-A1F8-EEBEB845FF8E}"/>
          </ac:spMkLst>
        </pc:spChg>
      </pc:sldChg>
      <pc:sldChg chg="modSp">
        <pc:chgData name="Jan Fitzpatrick" userId="d1b284ec-d1dd-4765-b823-b34899491c26" providerId="ADAL" clId="{C580AE19-1938-46E5-B74B-8E2DC180A01D}" dt="2019-01-23T13:03:51.266" v="14" actId="1582"/>
        <pc:sldMkLst>
          <pc:docMk/>
          <pc:sldMk cId="1035052751" sldId="361"/>
        </pc:sldMkLst>
        <pc:spChg chg="mod">
          <ac:chgData name="Jan Fitzpatrick" userId="d1b284ec-d1dd-4765-b823-b34899491c26" providerId="ADAL" clId="{C580AE19-1938-46E5-B74B-8E2DC180A01D}" dt="2019-01-23T13:03:51.266" v="14" actId="1582"/>
          <ac:spMkLst>
            <pc:docMk/>
            <pc:sldMk cId="1035052751" sldId="361"/>
            <ac:spMk id="9" creationId="{8434EC66-FFB5-4E52-83A6-3AC43C41615D}"/>
          </ac:spMkLst>
        </pc:spChg>
      </pc:sldChg>
      <pc:sldChg chg="modSp">
        <pc:chgData name="Jan Fitzpatrick" userId="d1b284ec-d1dd-4765-b823-b34899491c26" providerId="ADAL" clId="{C580AE19-1938-46E5-B74B-8E2DC180A01D}" dt="2019-01-23T13:03:25.187" v="13" actId="404"/>
        <pc:sldMkLst>
          <pc:docMk/>
          <pc:sldMk cId="1204372888" sldId="392"/>
        </pc:sldMkLst>
        <pc:spChg chg="mod">
          <ac:chgData name="Jan Fitzpatrick" userId="d1b284ec-d1dd-4765-b823-b34899491c26" providerId="ADAL" clId="{C580AE19-1938-46E5-B74B-8E2DC180A01D}" dt="2019-01-23T13:03:25.187" v="13" actId="404"/>
          <ac:spMkLst>
            <pc:docMk/>
            <pc:sldMk cId="1204372888" sldId="392"/>
            <ac:spMk id="19" creationId="{5252A847-DE45-4FA3-A1F8-EEBEB845FF8E}"/>
          </ac:spMkLst>
        </pc:spChg>
      </pc:sldChg>
      <pc:sldChg chg="modSp">
        <pc:chgData name="Jan Fitzpatrick" userId="d1b284ec-d1dd-4765-b823-b34899491c26" providerId="ADAL" clId="{C580AE19-1938-46E5-B74B-8E2DC180A01D}" dt="2019-01-23T13:03:58.682" v="15" actId="1582"/>
        <pc:sldMkLst>
          <pc:docMk/>
          <pc:sldMk cId="1386843168" sldId="394"/>
        </pc:sldMkLst>
        <pc:spChg chg="mod">
          <ac:chgData name="Jan Fitzpatrick" userId="d1b284ec-d1dd-4765-b823-b34899491c26" providerId="ADAL" clId="{C580AE19-1938-46E5-B74B-8E2DC180A01D}" dt="2019-01-23T13:03:58.682" v="15" actId="1582"/>
          <ac:spMkLst>
            <pc:docMk/>
            <pc:sldMk cId="1386843168" sldId="394"/>
            <ac:spMk id="9" creationId="{8434EC66-FFB5-4E52-83A6-3AC43C41615D}"/>
          </ac:spMkLst>
        </pc:spChg>
      </pc:sldChg>
      <pc:sldChg chg="modSp">
        <pc:chgData name="Jan Fitzpatrick" userId="d1b284ec-d1dd-4765-b823-b34899491c26" providerId="ADAL" clId="{C580AE19-1938-46E5-B74B-8E2DC180A01D}" dt="2019-01-23T13:05:27.945" v="70" actId="207"/>
        <pc:sldMkLst>
          <pc:docMk/>
          <pc:sldMk cId="991369306" sldId="397"/>
        </pc:sldMkLst>
        <pc:spChg chg="mod">
          <ac:chgData name="Jan Fitzpatrick" userId="d1b284ec-d1dd-4765-b823-b34899491c26" providerId="ADAL" clId="{C580AE19-1938-46E5-B74B-8E2DC180A01D}" dt="2019-01-23T13:05:27.945" v="70" actId="207"/>
          <ac:spMkLst>
            <pc:docMk/>
            <pc:sldMk cId="991369306" sldId="397"/>
            <ac:spMk id="2" creationId="{C5A1541E-105F-4272-B84F-1C51D9BCF398}"/>
          </ac:spMkLst>
        </pc:spChg>
      </pc:sldChg>
      <pc:sldChg chg="modSp del">
        <pc:chgData name="Jan Fitzpatrick" userId="d1b284ec-d1dd-4765-b823-b34899491c26" providerId="ADAL" clId="{C580AE19-1938-46E5-B74B-8E2DC180A01D}" dt="2019-01-23T13:21:33.957" v="282" actId="2696"/>
        <pc:sldMkLst>
          <pc:docMk/>
          <pc:sldMk cId="4132755487" sldId="401"/>
        </pc:sldMkLst>
        <pc:spChg chg="mod">
          <ac:chgData name="Jan Fitzpatrick" userId="d1b284ec-d1dd-4765-b823-b34899491c26" providerId="ADAL" clId="{C580AE19-1938-46E5-B74B-8E2DC180A01D}" dt="2019-01-23T13:11:14.534" v="207" actId="1582"/>
          <ac:spMkLst>
            <pc:docMk/>
            <pc:sldMk cId="4132755487" sldId="401"/>
            <ac:spMk id="7" creationId="{0898D9CA-8140-4F61-AAFC-457EDDD9614A}"/>
          </ac:spMkLst>
        </pc:spChg>
      </pc:sldChg>
      <pc:sldChg chg="del">
        <pc:chgData name="Jan Fitzpatrick" userId="d1b284ec-d1dd-4765-b823-b34899491c26" providerId="ADAL" clId="{C580AE19-1938-46E5-B74B-8E2DC180A01D}" dt="2019-01-23T13:11:01.032" v="206" actId="2696"/>
        <pc:sldMkLst>
          <pc:docMk/>
          <pc:sldMk cId="3729880491" sldId="402"/>
        </pc:sldMkLst>
      </pc:sldChg>
      <pc:sldChg chg="modSp del">
        <pc:chgData name="Jan Fitzpatrick" userId="d1b284ec-d1dd-4765-b823-b34899491c26" providerId="ADAL" clId="{C580AE19-1938-46E5-B74B-8E2DC180A01D}" dt="2019-01-23T14:57:08.603" v="290" actId="2696"/>
        <pc:sldMkLst>
          <pc:docMk/>
          <pc:sldMk cId="1948984511" sldId="406"/>
        </pc:sldMkLst>
        <pc:spChg chg="mod">
          <ac:chgData name="Jan Fitzpatrick" userId="d1b284ec-d1dd-4765-b823-b34899491c26" providerId="ADAL" clId="{C580AE19-1938-46E5-B74B-8E2DC180A01D}" dt="2019-01-23T13:11:39.116" v="208" actId="1582"/>
          <ac:spMkLst>
            <pc:docMk/>
            <pc:sldMk cId="1948984511" sldId="406"/>
            <ac:spMk id="7" creationId="{0898D9CA-8140-4F61-AAFC-457EDDD9614A}"/>
          </ac:spMkLst>
        </pc:spChg>
        <pc:spChg chg="mod">
          <ac:chgData name="Jan Fitzpatrick" userId="d1b284ec-d1dd-4765-b823-b34899491c26" providerId="ADAL" clId="{C580AE19-1938-46E5-B74B-8E2DC180A01D}" dt="2019-01-23T13:21:38.735" v="283" actId="6549"/>
          <ac:spMkLst>
            <pc:docMk/>
            <pc:sldMk cId="1948984511" sldId="406"/>
            <ac:spMk id="19" creationId="{5252A847-DE45-4FA3-A1F8-EEBEB845FF8E}"/>
          </ac:spMkLst>
        </pc:spChg>
        <pc:picChg chg="mod">
          <ac:chgData name="Jan Fitzpatrick" userId="d1b284ec-d1dd-4765-b823-b34899491c26" providerId="ADAL" clId="{C580AE19-1938-46E5-B74B-8E2DC180A01D}" dt="2019-01-23T14:56:49.208" v="289"/>
          <ac:picMkLst>
            <pc:docMk/>
            <pc:sldMk cId="1948984511" sldId="406"/>
            <ac:picMk id="6" creationId="{74921B6C-0FEC-4E1B-B64D-B86CCFC70138}"/>
          </ac:picMkLst>
        </pc:picChg>
      </pc:sldChg>
      <pc:sldChg chg="modSp">
        <pc:chgData name="Jan Fitzpatrick" userId="d1b284ec-d1dd-4765-b823-b34899491c26" providerId="ADAL" clId="{C580AE19-1938-46E5-B74B-8E2DC180A01D}" dt="2019-01-23T14:57:57.009" v="293" actId="20577"/>
        <pc:sldMkLst>
          <pc:docMk/>
          <pc:sldMk cId="556191921" sldId="407"/>
        </pc:sldMkLst>
        <pc:spChg chg="mod">
          <ac:chgData name="Jan Fitzpatrick" userId="d1b284ec-d1dd-4765-b823-b34899491c26" providerId="ADAL" clId="{C580AE19-1938-46E5-B74B-8E2DC180A01D}" dt="2019-01-23T14:57:57.009" v="293" actId="20577"/>
          <ac:spMkLst>
            <pc:docMk/>
            <pc:sldMk cId="556191921" sldId="407"/>
            <ac:spMk id="19" creationId="{5252A847-DE45-4FA3-A1F8-EEBEB845FF8E}"/>
          </ac:spMkLst>
        </pc:spChg>
      </pc:sldChg>
      <pc:sldChg chg="modSp">
        <pc:chgData name="Jan Fitzpatrick" userId="d1b284ec-d1dd-4765-b823-b34899491c26" providerId="ADAL" clId="{C580AE19-1938-46E5-B74B-8E2DC180A01D}" dt="2019-01-23T14:58:47.396" v="300" actId="5793"/>
        <pc:sldMkLst>
          <pc:docMk/>
          <pc:sldMk cId="2433129836" sldId="408"/>
        </pc:sldMkLst>
        <pc:spChg chg="mod">
          <ac:chgData name="Jan Fitzpatrick" userId="d1b284ec-d1dd-4765-b823-b34899491c26" providerId="ADAL" clId="{C580AE19-1938-46E5-B74B-8E2DC180A01D}" dt="2019-01-23T14:58:47.396" v="300" actId="5793"/>
          <ac:spMkLst>
            <pc:docMk/>
            <pc:sldMk cId="2433129836" sldId="408"/>
            <ac:spMk id="19" creationId="{5252A847-DE45-4FA3-A1F8-EEBEB845FF8E}"/>
          </ac:spMkLst>
        </pc:spChg>
      </pc:sldChg>
      <pc:sldChg chg="modSp">
        <pc:chgData name="Jan Fitzpatrick" userId="d1b284ec-d1dd-4765-b823-b34899491c26" providerId="ADAL" clId="{C580AE19-1938-46E5-B74B-8E2DC180A01D}" dt="2019-01-23T14:58:31.771" v="294" actId="255"/>
        <pc:sldMkLst>
          <pc:docMk/>
          <pc:sldMk cId="2849345704" sldId="409"/>
        </pc:sldMkLst>
        <pc:spChg chg="mod">
          <ac:chgData name="Jan Fitzpatrick" userId="d1b284ec-d1dd-4765-b823-b34899491c26" providerId="ADAL" clId="{C580AE19-1938-46E5-B74B-8E2DC180A01D}" dt="2019-01-23T14:58:31.771" v="294" actId="255"/>
          <ac:spMkLst>
            <pc:docMk/>
            <pc:sldMk cId="2849345704" sldId="409"/>
            <ac:spMk id="19" creationId="{5252A847-DE45-4FA3-A1F8-EEBEB845FF8E}"/>
          </ac:spMkLst>
        </pc:spChg>
      </pc:sldChg>
      <pc:sldChg chg="ord">
        <pc:chgData name="Jan Fitzpatrick" userId="d1b284ec-d1dd-4765-b823-b34899491c26" providerId="ADAL" clId="{C580AE19-1938-46E5-B74B-8E2DC180A01D}" dt="2019-01-23T13:06:45.829" v="71"/>
        <pc:sldMkLst>
          <pc:docMk/>
          <pc:sldMk cId="4029308384" sldId="410"/>
        </pc:sldMkLst>
      </pc:sldChg>
      <pc:sldChg chg="modSp add">
        <pc:chgData name="Jan Fitzpatrick" userId="d1b284ec-d1dd-4765-b823-b34899491c26" providerId="ADAL" clId="{C580AE19-1938-46E5-B74B-8E2DC180A01D}" dt="2019-01-23T13:10:48.702" v="205" actId="20577"/>
        <pc:sldMkLst>
          <pc:docMk/>
          <pc:sldMk cId="2434128861" sldId="411"/>
        </pc:sldMkLst>
        <pc:spChg chg="mod">
          <ac:chgData name="Jan Fitzpatrick" userId="d1b284ec-d1dd-4765-b823-b34899491c26" providerId="ADAL" clId="{C580AE19-1938-46E5-B74B-8E2DC180A01D}" dt="2019-01-23T13:10:48.702" v="205" actId="20577"/>
          <ac:spMkLst>
            <pc:docMk/>
            <pc:sldMk cId="2434128861" sldId="411"/>
            <ac:spMk id="19" creationId="{5252A847-DE45-4FA3-A1F8-EEBEB845FF8E}"/>
          </ac:spMkLst>
        </pc:spChg>
      </pc:sldChg>
      <pc:sldChg chg="modSp add">
        <pc:chgData name="Jan Fitzpatrick" userId="d1b284ec-d1dd-4765-b823-b34899491c26" providerId="ADAL" clId="{C580AE19-1938-46E5-B74B-8E2DC180A01D}" dt="2019-01-23T14:57:17.915" v="292" actId="6549"/>
        <pc:sldMkLst>
          <pc:docMk/>
          <pc:sldMk cId="3629193238" sldId="412"/>
        </pc:sldMkLst>
        <pc:spChg chg="mod">
          <ac:chgData name="Jan Fitzpatrick" userId="d1b284ec-d1dd-4765-b823-b34899491c26" providerId="ADAL" clId="{C580AE19-1938-46E5-B74B-8E2DC180A01D}" dt="2019-01-23T14:57:17.915" v="292" actId="6549"/>
          <ac:spMkLst>
            <pc:docMk/>
            <pc:sldMk cId="3629193238" sldId="412"/>
            <ac:spMk id="19" creationId="{5252A847-DE45-4FA3-A1F8-EEBEB845FF8E}"/>
          </ac:spMkLst>
        </pc:spChg>
      </pc:sldChg>
      <pc:sldChg chg="add">
        <pc:chgData name="Jan Fitzpatrick" userId="d1b284ec-d1dd-4765-b823-b34899491c26" providerId="ADAL" clId="{C580AE19-1938-46E5-B74B-8E2DC180A01D}" dt="2019-01-23T14:57:11.542" v="291"/>
        <pc:sldMkLst>
          <pc:docMk/>
          <pc:sldMk cId="217710198" sldId="41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23/01/2019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23/01/2019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23/01/2019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23/01/2019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g5.7"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classroomsecrets.co.uk/punctuating-direct-speech-year-4-speech-resource-pack" TargetMode="External"/><Relationship Id="rId4" Type="http://schemas.openxmlformats.org/officeDocument/2006/relationships/hyperlink" Target="https://classroomsecrets.co.uk/search/?fwp_topic=gps-scheme-of-wor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2 – Speech – Punctuating Direct Speech</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Application and Reasoning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marL="0" lvl="1" fontAlgn="base">
              <a:spcAft>
                <a:spcPts val="0"/>
              </a:spcAft>
            </a:pPr>
            <a:r>
              <a:rPr lang="en-US" sz="1200" b="1" dirty="0">
                <a:solidFill>
                  <a:schemeClr val="tx1"/>
                </a:solidFill>
                <a:latin typeface="Century Gothic" panose="020B0502020202020204" pitchFamily="34" charset="0"/>
              </a:rPr>
              <a:t>English Year 4: (4G5.7) </a:t>
            </a:r>
            <a:r>
              <a:rPr lang="en-US" sz="1200" b="1" dirty="0">
                <a:latin typeface="Century Gothic" panose="020B0502020202020204" pitchFamily="34" charset="0"/>
                <a:hlinkClick r:id="rId3"/>
              </a:rPr>
              <a:t>Using and punctuating direct speech</a:t>
            </a:r>
            <a:endParaRPr lang="en-US" sz="1200" b="1" dirty="0">
              <a:latin typeface="Century Gothic" panose="020B0502020202020204" pitchFamily="34" charset="0"/>
            </a:endParaRPr>
          </a:p>
          <a:p>
            <a:pPr marL="0" lvl="1" fontAlgn="base"/>
            <a:r>
              <a:rPr lang="en-US" sz="1200" b="1" dirty="0">
                <a:solidFill>
                  <a:schemeClr val="tx1"/>
                </a:solidFill>
                <a:latin typeface="Century Gothic" panose="020B0502020202020204" pitchFamily="34" charset="0"/>
              </a:rPr>
              <a:t>English Year 4: (4G5.7)</a:t>
            </a:r>
            <a:r>
              <a:rPr lang="en-US" sz="1200" b="1" dirty="0">
                <a:latin typeface="Century Gothic" panose="020B0502020202020204" pitchFamily="34" charset="0"/>
              </a:rPr>
              <a:t> </a:t>
            </a:r>
            <a:r>
              <a:rPr lang="en-US" sz="1200" b="1" dirty="0">
                <a:latin typeface="Century Gothic" panose="020B0502020202020204" pitchFamily="34" charset="0"/>
                <a:hlinkClick r:id="rId3"/>
              </a:rPr>
              <a:t>Use of inverted commas and other punctuation to indicate direct speech [for example, a comma after the reporting clause; end punctuation within inverted commas: The conductor shouted, “Sit down!”]</a:t>
            </a:r>
            <a:endParaRPr lang="en-US"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hlinkClick r:id="rId4"/>
              </a:rPr>
              <a:t>More resources</a:t>
            </a:r>
            <a:r>
              <a:rPr lang="en-GB" sz="1600" b="1" dirty="0">
                <a:solidFill>
                  <a:prstClr val="black"/>
                </a:solidFill>
                <a:latin typeface="Century Gothic" panose="020B0502020202020204" pitchFamily="34" charset="0"/>
              </a:rPr>
              <a:t> from our Grammar, Punctuation and Spelling scheme of work.</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where the inverted commas should go.</a:t>
            </a:r>
          </a:p>
        </p:txBody>
      </p:sp>
      <p:sp>
        <p:nvSpPr>
          <p:cNvPr id="6" name="Rectangle 5">
            <a:extLst>
              <a:ext uri="{FF2B5EF4-FFF2-40B4-BE49-F238E27FC236}">
                <a16:creationId xmlns:a16="http://schemas.microsoft.com/office/drawing/2014/main" id="{D243DC1C-30C1-4E43-B266-4D97385BE676}"/>
              </a:ext>
            </a:extLst>
          </p:cNvPr>
          <p:cNvSpPr/>
          <p:nvPr/>
        </p:nvSpPr>
        <p:spPr>
          <a:xfrm>
            <a:off x="458330" y="2644170"/>
            <a:ext cx="7350366" cy="1938992"/>
          </a:xfrm>
          <a:prstGeom prst="rect">
            <a:avLst/>
          </a:prstGeom>
        </p:spPr>
        <p:txBody>
          <a:bodyPr>
            <a:spAutoFit/>
          </a:bodyPr>
          <a:lstStyle/>
          <a:p>
            <a:pPr lvl="0" defTabSz="685800">
              <a:defRPr/>
            </a:pPr>
            <a:r>
              <a:rPr lang="en-GB" sz="2400" b="1" dirty="0">
                <a:latin typeface="Century Gothic" panose="020B0502020202020204" pitchFamily="34" charset="0"/>
              </a:rPr>
              <a:t> Dear Grandmother, what big ears you have!</a:t>
            </a:r>
          </a:p>
          <a:p>
            <a:pPr lvl="0" defTabSz="685800">
              <a:defRPr/>
            </a:pPr>
            <a:endParaRPr lang="en-GB" sz="2400" b="1" dirty="0">
              <a:latin typeface="Century Gothic" panose="020B0502020202020204" pitchFamily="34" charset="0"/>
            </a:endParaRPr>
          </a:p>
          <a:p>
            <a:pPr lvl="0" defTabSz="685800">
              <a:defRPr/>
            </a:pPr>
            <a:r>
              <a:rPr lang="en-GB" sz="2400" b="1" dirty="0">
                <a:latin typeface="Century Gothic" panose="020B0502020202020204" pitchFamily="34" charset="0"/>
              </a:rPr>
              <a:t> </a:t>
            </a:r>
          </a:p>
          <a:p>
            <a:pPr lvl="0" defTabSz="685800">
              <a:defRPr/>
            </a:pPr>
            <a:endParaRPr lang="en-GB" sz="2400" b="1" dirty="0">
              <a:latin typeface="Century Gothic" panose="020B0502020202020204" pitchFamily="34" charset="0"/>
            </a:endParaRPr>
          </a:p>
          <a:p>
            <a:pPr lvl="0" defTabSz="685800">
              <a:defRPr/>
            </a:pPr>
            <a:r>
              <a:rPr lang="en-GB" sz="2400" b="1" dirty="0">
                <a:latin typeface="Century Gothic" panose="020B0502020202020204" pitchFamily="34" charset="0"/>
              </a:rPr>
              <a:t>exclaimed Little Red Riding Hood. </a:t>
            </a:r>
            <a:endParaRPr lang="en-GB" sz="2400" dirty="0"/>
          </a:p>
        </p:txBody>
      </p:sp>
      <p:grpSp>
        <p:nvGrpSpPr>
          <p:cNvPr id="7" name="Group 6">
            <a:extLst>
              <a:ext uri="{FF2B5EF4-FFF2-40B4-BE49-F238E27FC236}">
                <a16:creationId xmlns:a16="http://schemas.microsoft.com/office/drawing/2014/main" id="{73BA97C0-E35D-48CB-B153-FFE778477FA7}"/>
              </a:ext>
            </a:extLst>
          </p:cNvPr>
          <p:cNvGrpSpPr/>
          <p:nvPr/>
        </p:nvGrpSpPr>
        <p:grpSpPr>
          <a:xfrm rot="10800000">
            <a:off x="5303952" y="3316740"/>
            <a:ext cx="538695" cy="933625"/>
            <a:chOff x="7857067" y="4909413"/>
            <a:chExt cx="324000" cy="528454"/>
          </a:xfrm>
        </p:grpSpPr>
        <p:sp>
          <p:nvSpPr>
            <p:cNvPr id="8" name="Rectangle 7">
              <a:extLst>
                <a:ext uri="{FF2B5EF4-FFF2-40B4-BE49-F238E27FC236}">
                  <a16:creationId xmlns:a16="http://schemas.microsoft.com/office/drawing/2014/main" id="{EEA14319-E6EE-46B4-B44D-F628C54382A4}"/>
                </a:ext>
              </a:extLst>
            </p:cNvPr>
            <p:cNvSpPr>
              <a:spLocks noChangeAspect="1"/>
            </p:cNvSpPr>
            <p:nvPr/>
          </p:nvSpPr>
          <p:spPr>
            <a:xfrm>
              <a:off x="7857067" y="5113867"/>
              <a:ext cx="324000" cy="324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5B37F6F-C82B-4D0E-A979-40BA8046E4A0}"/>
                </a:ext>
              </a:extLst>
            </p:cNvPr>
            <p:cNvCxnSpPr>
              <a:cxnSpLocks/>
            </p:cNvCxnSpPr>
            <p:nvPr/>
          </p:nvCxnSpPr>
          <p:spPr>
            <a:xfrm flipV="1">
              <a:off x="8019067" y="4909413"/>
              <a:ext cx="0" cy="1946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36AFB18-B962-4DFF-AB2D-41B347FD9D05}"/>
              </a:ext>
            </a:extLst>
          </p:cNvPr>
          <p:cNvGrpSpPr/>
          <p:nvPr/>
        </p:nvGrpSpPr>
        <p:grpSpPr>
          <a:xfrm rot="10800000">
            <a:off x="3242270" y="1867234"/>
            <a:ext cx="538695" cy="933625"/>
            <a:chOff x="7857067" y="4909413"/>
            <a:chExt cx="324000" cy="528454"/>
          </a:xfrm>
        </p:grpSpPr>
        <p:sp>
          <p:nvSpPr>
            <p:cNvPr id="11" name="Rectangle 10">
              <a:extLst>
                <a:ext uri="{FF2B5EF4-FFF2-40B4-BE49-F238E27FC236}">
                  <a16:creationId xmlns:a16="http://schemas.microsoft.com/office/drawing/2014/main" id="{A9BCBD22-5EFD-4FC6-84CE-37C14AB92872}"/>
                </a:ext>
              </a:extLst>
            </p:cNvPr>
            <p:cNvSpPr>
              <a:spLocks noChangeAspect="1"/>
            </p:cNvSpPr>
            <p:nvPr/>
          </p:nvSpPr>
          <p:spPr>
            <a:xfrm>
              <a:off x="7857067" y="5113867"/>
              <a:ext cx="324000" cy="324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B2169AC9-BE05-4238-AE30-AFE36AC9F2F9}"/>
                </a:ext>
              </a:extLst>
            </p:cNvPr>
            <p:cNvCxnSpPr>
              <a:cxnSpLocks/>
            </p:cNvCxnSpPr>
            <p:nvPr/>
          </p:nvCxnSpPr>
          <p:spPr>
            <a:xfrm flipV="1">
              <a:off x="8019067" y="4909413"/>
              <a:ext cx="0" cy="1946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9DD0CD1-BF6A-4F26-B172-6044CBB1022E}"/>
              </a:ext>
            </a:extLst>
          </p:cNvPr>
          <p:cNvGrpSpPr/>
          <p:nvPr/>
        </p:nvGrpSpPr>
        <p:grpSpPr>
          <a:xfrm rot="10800000">
            <a:off x="324421" y="1867234"/>
            <a:ext cx="538695" cy="933625"/>
            <a:chOff x="7857067" y="4909413"/>
            <a:chExt cx="324000" cy="528454"/>
          </a:xfrm>
        </p:grpSpPr>
        <p:sp>
          <p:nvSpPr>
            <p:cNvPr id="14" name="Rectangle 13">
              <a:extLst>
                <a:ext uri="{FF2B5EF4-FFF2-40B4-BE49-F238E27FC236}">
                  <a16:creationId xmlns:a16="http://schemas.microsoft.com/office/drawing/2014/main" id="{9D2A0DBA-258D-4915-85FB-075698E0EFA1}"/>
                </a:ext>
              </a:extLst>
            </p:cNvPr>
            <p:cNvSpPr>
              <a:spLocks noChangeAspect="1"/>
            </p:cNvSpPr>
            <p:nvPr/>
          </p:nvSpPr>
          <p:spPr>
            <a:xfrm>
              <a:off x="7857067" y="5113867"/>
              <a:ext cx="324000" cy="324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2571AACD-366B-4F16-BBB4-96746EB4A28A}"/>
                </a:ext>
              </a:extLst>
            </p:cNvPr>
            <p:cNvCxnSpPr>
              <a:cxnSpLocks/>
            </p:cNvCxnSpPr>
            <p:nvPr/>
          </p:nvCxnSpPr>
          <p:spPr>
            <a:xfrm flipV="1">
              <a:off x="8019067" y="4909413"/>
              <a:ext cx="0" cy="1946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02BF77B-6726-400B-BD12-AB3C32316C7B}"/>
              </a:ext>
            </a:extLst>
          </p:cNvPr>
          <p:cNvGrpSpPr/>
          <p:nvPr/>
        </p:nvGrpSpPr>
        <p:grpSpPr>
          <a:xfrm rot="10800000">
            <a:off x="6942252" y="1867234"/>
            <a:ext cx="538695" cy="933625"/>
            <a:chOff x="7857067" y="4909413"/>
            <a:chExt cx="324000" cy="528454"/>
          </a:xfrm>
        </p:grpSpPr>
        <p:sp>
          <p:nvSpPr>
            <p:cNvPr id="21" name="Rectangle 20">
              <a:extLst>
                <a:ext uri="{FF2B5EF4-FFF2-40B4-BE49-F238E27FC236}">
                  <a16:creationId xmlns:a16="http://schemas.microsoft.com/office/drawing/2014/main" id="{A9DE2042-5FA2-4186-9CA1-E7203482C829}"/>
                </a:ext>
              </a:extLst>
            </p:cNvPr>
            <p:cNvSpPr>
              <a:spLocks noChangeAspect="1"/>
            </p:cNvSpPr>
            <p:nvPr/>
          </p:nvSpPr>
          <p:spPr>
            <a:xfrm>
              <a:off x="7857067" y="5113867"/>
              <a:ext cx="324000" cy="324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AD13608C-A159-4D48-ABB7-477C99D0D152}"/>
                </a:ext>
              </a:extLst>
            </p:cNvPr>
            <p:cNvCxnSpPr>
              <a:cxnSpLocks/>
            </p:cNvCxnSpPr>
            <p:nvPr/>
          </p:nvCxnSpPr>
          <p:spPr>
            <a:xfrm flipV="1">
              <a:off x="8019067" y="4909413"/>
              <a:ext cx="0" cy="1946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9308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where the inverted commas should go.</a:t>
            </a:r>
          </a:p>
        </p:txBody>
      </p:sp>
      <p:sp>
        <p:nvSpPr>
          <p:cNvPr id="6" name="Rectangle 5">
            <a:extLst>
              <a:ext uri="{FF2B5EF4-FFF2-40B4-BE49-F238E27FC236}">
                <a16:creationId xmlns:a16="http://schemas.microsoft.com/office/drawing/2014/main" id="{D243DC1C-30C1-4E43-B266-4D97385BE676}"/>
              </a:ext>
            </a:extLst>
          </p:cNvPr>
          <p:cNvSpPr/>
          <p:nvPr/>
        </p:nvSpPr>
        <p:spPr>
          <a:xfrm>
            <a:off x="458330" y="2644170"/>
            <a:ext cx="7350366" cy="1938992"/>
          </a:xfrm>
          <a:prstGeom prst="rect">
            <a:avLst/>
          </a:prstGeom>
        </p:spPr>
        <p:txBody>
          <a:bodyPr>
            <a:spAutoFit/>
          </a:bodyPr>
          <a:lstStyle/>
          <a:p>
            <a:pPr lvl="0" defTabSz="685800">
              <a:defRPr/>
            </a:pPr>
            <a:r>
              <a:rPr lang="en-GB" sz="2400" b="1" dirty="0">
                <a:latin typeface="Century Gothic" panose="020B0502020202020204" pitchFamily="34" charset="0"/>
              </a:rPr>
              <a:t> Dear Grandmother, what big ears you have!</a:t>
            </a:r>
          </a:p>
          <a:p>
            <a:pPr lvl="0" defTabSz="685800">
              <a:defRPr/>
            </a:pPr>
            <a:endParaRPr lang="en-GB" sz="2400" b="1" dirty="0">
              <a:latin typeface="Century Gothic" panose="020B0502020202020204" pitchFamily="34" charset="0"/>
            </a:endParaRPr>
          </a:p>
          <a:p>
            <a:pPr lvl="0" defTabSz="685800">
              <a:defRPr/>
            </a:pPr>
            <a:r>
              <a:rPr lang="en-GB" sz="2400" b="1" dirty="0">
                <a:latin typeface="Century Gothic" panose="020B0502020202020204" pitchFamily="34" charset="0"/>
              </a:rPr>
              <a:t> </a:t>
            </a:r>
          </a:p>
          <a:p>
            <a:pPr lvl="0" defTabSz="685800">
              <a:defRPr/>
            </a:pPr>
            <a:endParaRPr lang="en-GB" sz="2400" b="1" dirty="0">
              <a:latin typeface="Century Gothic" panose="020B0502020202020204" pitchFamily="34" charset="0"/>
            </a:endParaRPr>
          </a:p>
          <a:p>
            <a:pPr lvl="0" defTabSz="685800">
              <a:defRPr/>
            </a:pPr>
            <a:r>
              <a:rPr lang="en-GB" sz="2400" b="1" dirty="0">
                <a:latin typeface="Century Gothic" panose="020B0502020202020204" pitchFamily="34" charset="0"/>
              </a:rPr>
              <a:t>exclaimed Little Red Riding Hood. </a:t>
            </a:r>
            <a:endParaRPr lang="en-GB" sz="2400" dirty="0"/>
          </a:p>
        </p:txBody>
      </p:sp>
      <p:grpSp>
        <p:nvGrpSpPr>
          <p:cNvPr id="7" name="Group 6">
            <a:extLst>
              <a:ext uri="{FF2B5EF4-FFF2-40B4-BE49-F238E27FC236}">
                <a16:creationId xmlns:a16="http://schemas.microsoft.com/office/drawing/2014/main" id="{73BA97C0-E35D-48CB-B153-FFE778477FA7}"/>
              </a:ext>
            </a:extLst>
          </p:cNvPr>
          <p:cNvGrpSpPr/>
          <p:nvPr/>
        </p:nvGrpSpPr>
        <p:grpSpPr>
          <a:xfrm rot="10800000">
            <a:off x="5303952" y="3316740"/>
            <a:ext cx="538695" cy="933625"/>
            <a:chOff x="7857067" y="4909413"/>
            <a:chExt cx="324000" cy="528454"/>
          </a:xfrm>
        </p:grpSpPr>
        <p:sp>
          <p:nvSpPr>
            <p:cNvPr id="8" name="Rectangle 7">
              <a:extLst>
                <a:ext uri="{FF2B5EF4-FFF2-40B4-BE49-F238E27FC236}">
                  <a16:creationId xmlns:a16="http://schemas.microsoft.com/office/drawing/2014/main" id="{EEA14319-E6EE-46B4-B44D-F628C54382A4}"/>
                </a:ext>
              </a:extLst>
            </p:cNvPr>
            <p:cNvSpPr>
              <a:spLocks noChangeAspect="1"/>
            </p:cNvSpPr>
            <p:nvPr/>
          </p:nvSpPr>
          <p:spPr>
            <a:xfrm>
              <a:off x="7857067" y="5113867"/>
              <a:ext cx="324000" cy="324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9" name="Straight Arrow Connector 8">
              <a:extLst>
                <a:ext uri="{FF2B5EF4-FFF2-40B4-BE49-F238E27FC236}">
                  <a16:creationId xmlns:a16="http://schemas.microsoft.com/office/drawing/2014/main" id="{F5B37F6F-C82B-4D0E-A979-40BA8046E4A0}"/>
                </a:ext>
              </a:extLst>
            </p:cNvPr>
            <p:cNvCxnSpPr>
              <a:cxnSpLocks/>
            </p:cNvCxnSpPr>
            <p:nvPr/>
          </p:nvCxnSpPr>
          <p:spPr>
            <a:xfrm flipV="1">
              <a:off x="8019067" y="4909413"/>
              <a:ext cx="0" cy="1946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336AFB18-B962-4DFF-AB2D-41B347FD9D05}"/>
              </a:ext>
            </a:extLst>
          </p:cNvPr>
          <p:cNvGrpSpPr/>
          <p:nvPr/>
        </p:nvGrpSpPr>
        <p:grpSpPr>
          <a:xfrm rot="10800000">
            <a:off x="3242270" y="1867234"/>
            <a:ext cx="538695" cy="933625"/>
            <a:chOff x="7857067" y="4909413"/>
            <a:chExt cx="324000" cy="528454"/>
          </a:xfrm>
        </p:grpSpPr>
        <p:sp>
          <p:nvSpPr>
            <p:cNvPr id="11" name="Rectangle 10">
              <a:extLst>
                <a:ext uri="{FF2B5EF4-FFF2-40B4-BE49-F238E27FC236}">
                  <a16:creationId xmlns:a16="http://schemas.microsoft.com/office/drawing/2014/main" id="{A9BCBD22-5EFD-4FC6-84CE-37C14AB92872}"/>
                </a:ext>
              </a:extLst>
            </p:cNvPr>
            <p:cNvSpPr>
              <a:spLocks noChangeAspect="1"/>
            </p:cNvSpPr>
            <p:nvPr/>
          </p:nvSpPr>
          <p:spPr>
            <a:xfrm>
              <a:off x="7857067" y="5113867"/>
              <a:ext cx="324000" cy="324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B2169AC9-BE05-4238-AE30-AFE36AC9F2F9}"/>
                </a:ext>
              </a:extLst>
            </p:cNvPr>
            <p:cNvCxnSpPr>
              <a:cxnSpLocks/>
            </p:cNvCxnSpPr>
            <p:nvPr/>
          </p:nvCxnSpPr>
          <p:spPr>
            <a:xfrm flipV="1">
              <a:off x="8019067" y="4909413"/>
              <a:ext cx="0" cy="1946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9DD0CD1-BF6A-4F26-B172-6044CBB1022E}"/>
              </a:ext>
            </a:extLst>
          </p:cNvPr>
          <p:cNvGrpSpPr/>
          <p:nvPr/>
        </p:nvGrpSpPr>
        <p:grpSpPr>
          <a:xfrm rot="10800000">
            <a:off x="324421" y="1867234"/>
            <a:ext cx="538695" cy="933625"/>
            <a:chOff x="7857067" y="4909413"/>
            <a:chExt cx="324000" cy="528454"/>
          </a:xfrm>
        </p:grpSpPr>
        <p:sp>
          <p:nvSpPr>
            <p:cNvPr id="14" name="Rectangle 13">
              <a:extLst>
                <a:ext uri="{FF2B5EF4-FFF2-40B4-BE49-F238E27FC236}">
                  <a16:creationId xmlns:a16="http://schemas.microsoft.com/office/drawing/2014/main" id="{9D2A0DBA-258D-4915-85FB-075698E0EFA1}"/>
                </a:ext>
              </a:extLst>
            </p:cNvPr>
            <p:cNvSpPr>
              <a:spLocks noChangeAspect="1"/>
            </p:cNvSpPr>
            <p:nvPr/>
          </p:nvSpPr>
          <p:spPr>
            <a:xfrm>
              <a:off x="7857067" y="5113867"/>
              <a:ext cx="324000" cy="324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2571AACD-366B-4F16-BBB4-96746EB4A28A}"/>
                </a:ext>
              </a:extLst>
            </p:cNvPr>
            <p:cNvCxnSpPr>
              <a:cxnSpLocks/>
            </p:cNvCxnSpPr>
            <p:nvPr/>
          </p:nvCxnSpPr>
          <p:spPr>
            <a:xfrm flipV="1">
              <a:off x="8019067" y="4909413"/>
              <a:ext cx="0" cy="1946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02BF77B-6726-400B-BD12-AB3C32316C7B}"/>
              </a:ext>
            </a:extLst>
          </p:cNvPr>
          <p:cNvGrpSpPr/>
          <p:nvPr/>
        </p:nvGrpSpPr>
        <p:grpSpPr>
          <a:xfrm rot="10800000">
            <a:off x="6942252" y="1867234"/>
            <a:ext cx="538695" cy="933625"/>
            <a:chOff x="7857067" y="4909413"/>
            <a:chExt cx="324000" cy="528454"/>
          </a:xfrm>
        </p:grpSpPr>
        <p:sp>
          <p:nvSpPr>
            <p:cNvPr id="21" name="Rectangle 20">
              <a:extLst>
                <a:ext uri="{FF2B5EF4-FFF2-40B4-BE49-F238E27FC236}">
                  <a16:creationId xmlns:a16="http://schemas.microsoft.com/office/drawing/2014/main" id="{A9DE2042-5FA2-4186-9CA1-E7203482C829}"/>
                </a:ext>
              </a:extLst>
            </p:cNvPr>
            <p:cNvSpPr>
              <a:spLocks noChangeAspect="1"/>
            </p:cNvSpPr>
            <p:nvPr/>
          </p:nvSpPr>
          <p:spPr>
            <a:xfrm>
              <a:off x="7857067" y="5113867"/>
              <a:ext cx="324000" cy="324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AD13608C-A159-4D48-ABB7-477C99D0D152}"/>
                </a:ext>
              </a:extLst>
            </p:cNvPr>
            <p:cNvCxnSpPr>
              <a:cxnSpLocks/>
            </p:cNvCxnSpPr>
            <p:nvPr/>
          </p:nvCxnSpPr>
          <p:spPr>
            <a:xfrm flipV="1">
              <a:off x="8019067" y="4909413"/>
              <a:ext cx="0" cy="1946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F1B1D216-0F18-406F-B60F-7C8D3AFF5925}"/>
              </a:ext>
            </a:extLst>
          </p:cNvPr>
          <p:cNvSpPr/>
          <p:nvPr/>
        </p:nvSpPr>
        <p:spPr>
          <a:xfrm>
            <a:off x="410865" y="1867177"/>
            <a:ext cx="365805" cy="584775"/>
          </a:xfrm>
          <a:prstGeom prst="rect">
            <a:avLst/>
          </a:prstGeom>
        </p:spPr>
        <p:txBody>
          <a:bodyPr wrap="square">
            <a:spAutoFit/>
          </a:bodyPr>
          <a:lstStyle/>
          <a:p>
            <a:pPr algn="ctr"/>
            <a:r>
              <a:rPr lang="en-GB" sz="3200" dirty="0">
                <a:solidFill>
                  <a:srgbClr val="FF0000"/>
                </a:solidFill>
                <a:sym typeface="Wingdings" panose="05000000000000000000" pitchFamily="2" charset="2"/>
              </a:rPr>
              <a:t></a:t>
            </a:r>
            <a:endParaRPr lang="en-GB" sz="3200" dirty="0">
              <a:solidFill>
                <a:srgbClr val="FF0000"/>
              </a:solidFill>
            </a:endParaRPr>
          </a:p>
        </p:txBody>
      </p:sp>
      <p:sp>
        <p:nvSpPr>
          <p:cNvPr id="3" name="Rectangle 2">
            <a:extLst>
              <a:ext uri="{FF2B5EF4-FFF2-40B4-BE49-F238E27FC236}">
                <a16:creationId xmlns:a16="http://schemas.microsoft.com/office/drawing/2014/main" id="{83850B5B-FEFE-4E7D-860C-BCD2935CFFA8}"/>
              </a:ext>
            </a:extLst>
          </p:cNvPr>
          <p:cNvSpPr/>
          <p:nvPr/>
        </p:nvSpPr>
        <p:spPr>
          <a:xfrm>
            <a:off x="6958164" y="1867177"/>
            <a:ext cx="506870" cy="584775"/>
          </a:xfrm>
          <a:prstGeom prst="rect">
            <a:avLst/>
          </a:prstGeom>
        </p:spPr>
        <p:txBody>
          <a:bodyPr wrap="none">
            <a:spAutoFit/>
          </a:bodyPr>
          <a:lstStyle/>
          <a:p>
            <a:pPr algn="ctr"/>
            <a:r>
              <a:rPr lang="en-GB" sz="3200" dirty="0">
                <a:solidFill>
                  <a:srgbClr val="FF0000"/>
                </a:solidFill>
                <a:sym typeface="Wingdings" panose="05000000000000000000" pitchFamily="2" charset="2"/>
              </a:rPr>
              <a:t></a:t>
            </a:r>
            <a:endParaRPr lang="en-GB" sz="3200" dirty="0">
              <a:solidFill>
                <a:srgbClr val="FF0000"/>
              </a:solidFill>
            </a:endParaRPr>
          </a:p>
        </p:txBody>
      </p:sp>
    </p:spTree>
    <p:extLst>
      <p:ext uri="{BB962C8B-B14F-4D97-AF65-F5344CB8AC3E}">
        <p14:creationId xmlns:p14="http://schemas.microsoft.com/office/powerpoint/2010/main" val="353451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Punctuate these sentences: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 little red riding hood cried what big eyes you have</a:t>
            </a: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endParaRPr lang="en-GB" sz="2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 the wolf replied all the better to see to you with my dear</a:t>
            </a:r>
          </a:p>
          <a:p>
            <a:pPr lvl="0" defTabSz="685800">
              <a:defRPr/>
            </a:pPr>
            <a:endParaRPr lang="en-GB" sz="2400" b="1" dirty="0">
              <a:solidFill>
                <a:schemeClr val="tx1"/>
              </a:solidFill>
              <a:latin typeface="Century Gothic" panose="020B0502020202020204" pitchFamily="34" charset="0"/>
            </a:endParaRPr>
          </a:p>
          <a:p>
            <a:endParaRPr lang="en-GB" sz="2000"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63601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Punctuate these sentences: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 little red riding hood cried what big eyes you have</a:t>
            </a:r>
          </a:p>
          <a:p>
            <a:pPr lvl="0" defTabSz="685800">
              <a:defRPr/>
            </a:pPr>
            <a:endParaRPr lang="en-GB" sz="2400" b="1" dirty="0">
              <a:solidFill>
                <a:schemeClr val="tx1"/>
              </a:solidFill>
              <a:latin typeface="Century Gothic" panose="020B0502020202020204" pitchFamily="34" charset="0"/>
            </a:endParaRPr>
          </a:p>
          <a:p>
            <a:pPr lvl="0" defTabSz="685800">
              <a:defRPr/>
            </a:pPr>
            <a:r>
              <a:rPr lang="en-GB" sz="2400" b="1" dirty="0">
                <a:solidFill>
                  <a:srgbClr val="FF0000"/>
                </a:solidFill>
                <a:latin typeface="Century Gothic" panose="020B0502020202020204" pitchFamily="34" charset="0"/>
              </a:rPr>
              <a:t>Little Red Riding Hood cried, “What big eyes you have!”</a:t>
            </a:r>
          </a:p>
          <a:p>
            <a:pPr lvl="0" defTabSz="685800">
              <a:defRPr/>
            </a:pPr>
            <a:endParaRPr lang="en-GB" sz="2400" b="1" dirty="0">
              <a:solidFill>
                <a:schemeClr val="tx1"/>
              </a:solidFill>
              <a:latin typeface="Century Gothic" panose="020B0502020202020204" pitchFamily="34" charset="0"/>
            </a:endParaRPr>
          </a:p>
          <a:p>
            <a:pPr lvl="0" defTabSz="685800">
              <a:defRPr/>
            </a:pPr>
            <a:r>
              <a:rPr lang="en-GB" sz="2400" b="1" dirty="0">
                <a:solidFill>
                  <a:schemeClr val="tx1"/>
                </a:solidFill>
                <a:latin typeface="Century Gothic" panose="020B0502020202020204" pitchFamily="34" charset="0"/>
              </a:rPr>
              <a:t> the wolf replied all the better to see to you with my dear</a:t>
            </a:r>
          </a:p>
          <a:p>
            <a:pPr lvl="0" defTabSz="685800">
              <a:defRPr/>
            </a:pPr>
            <a:endParaRPr lang="en-GB" sz="2400" b="1" dirty="0">
              <a:solidFill>
                <a:schemeClr val="tx1"/>
              </a:solidFill>
              <a:latin typeface="Century Gothic" panose="020B0502020202020204" pitchFamily="34" charset="0"/>
            </a:endParaRPr>
          </a:p>
          <a:p>
            <a:pPr lvl="0" defTabSz="685800">
              <a:defRPr/>
            </a:pPr>
            <a:r>
              <a:rPr lang="en-GB" sz="2400" b="1" dirty="0">
                <a:solidFill>
                  <a:srgbClr val="FF0000"/>
                </a:solidFill>
                <a:latin typeface="Century Gothic" panose="020B0502020202020204" pitchFamily="34" charset="0"/>
              </a:rPr>
              <a:t>The wolf replied, “All the better to see you with my dear.”</a:t>
            </a:r>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u="sng" dirty="0">
              <a:solidFill>
                <a:schemeClr val="bg2">
                  <a:lumMod val="50000"/>
                </a:schemeClr>
              </a:solidFill>
              <a:latin typeface="Century Gothic" panose="020B0502020202020204" pitchFamily="34" charset="0"/>
            </a:endParaRPr>
          </a:p>
        </p:txBody>
      </p:sp>
    </p:spTree>
    <p:extLst>
      <p:ext uri="{BB962C8B-B14F-4D97-AF65-F5344CB8AC3E}">
        <p14:creationId xmlns:p14="http://schemas.microsoft.com/office/powerpoint/2010/main" val="243412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id="{B18F56BC-168E-4290-88C4-D2421066969F}"/>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A1B61AB4-ABAB-4320-82C8-667D7FD0FDA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Change the speech bubble into a sentence with direct speech.</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200" b="1" dirty="0">
              <a:solidFill>
                <a:schemeClr val="tx1"/>
              </a:solidFill>
              <a:latin typeface="Century Gothic" panose="020B0502020202020204" pitchFamily="34" charset="0"/>
            </a:endParaRPr>
          </a:p>
        </p:txBody>
      </p:sp>
      <p:sp>
        <p:nvSpPr>
          <p:cNvPr id="11" name="Speech Bubble: Rectangle with Corners Rounded 10">
            <a:extLst>
              <a:ext uri="{FF2B5EF4-FFF2-40B4-BE49-F238E27FC236}">
                <a16:creationId xmlns:a16="http://schemas.microsoft.com/office/drawing/2014/main" id="{B6976F44-00E5-40B7-96A4-EA59CBE6EAAE}"/>
              </a:ext>
            </a:extLst>
          </p:cNvPr>
          <p:cNvSpPr/>
          <p:nvPr/>
        </p:nvSpPr>
        <p:spPr>
          <a:xfrm>
            <a:off x="3592686" y="1746542"/>
            <a:ext cx="4607513" cy="862541"/>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200" b="1" dirty="0">
                <a:solidFill>
                  <a:schemeClr val="tx1"/>
                </a:solidFill>
                <a:latin typeface="Century Gothic" panose="020B0502020202020204" pitchFamily="34" charset="0"/>
              </a:rPr>
              <a:t>I’m going to ride to the park.</a:t>
            </a:r>
          </a:p>
        </p:txBody>
      </p:sp>
    </p:spTree>
    <p:extLst>
      <p:ext uri="{BB962C8B-B14F-4D97-AF65-F5344CB8AC3E}">
        <p14:creationId xmlns:p14="http://schemas.microsoft.com/office/powerpoint/2010/main" val="122973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9" name="Picture 8">
            <a:extLst>
              <a:ext uri="{FF2B5EF4-FFF2-40B4-BE49-F238E27FC236}">
                <a16:creationId xmlns:a16="http://schemas.microsoft.com/office/drawing/2014/main" id="{B18F56BC-168E-4290-88C4-D2421066969F}"/>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A1B61AB4-ABAB-4320-82C8-667D7FD0FDA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1</a:t>
            </a:r>
          </a:p>
          <a:p>
            <a:pPr algn="ctr"/>
            <a:endParaRPr lang="en-GB" sz="2000" b="1" u="sng" dirty="0">
              <a:solidFill>
                <a:schemeClr val="bg2">
                  <a:lumMod val="50000"/>
                </a:schemeClr>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Change the speech bubble into a sentence with direct </a:t>
            </a:r>
            <a:r>
              <a:rPr lang="en-GB" b="1" dirty="0">
                <a:solidFill>
                  <a:schemeClr val="tx1"/>
                </a:solidFill>
                <a:latin typeface="Century Gothic" panose="020B0502020202020204" pitchFamily="34" charset="0"/>
              </a:rPr>
              <a:t>speech.</a:t>
            </a: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endParaRPr lang="en-GB"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Various possible answers, for example:</a:t>
            </a:r>
          </a:p>
          <a:p>
            <a:pPr lvl="0"/>
            <a:endParaRPr lang="en-GB" sz="2000" b="1" dirty="0">
              <a:solidFill>
                <a:schemeClr val="tx1"/>
              </a:solidFill>
              <a:latin typeface="Century Gothic" panose="020B0502020202020204" pitchFamily="34" charset="0"/>
            </a:endParaRPr>
          </a:p>
          <a:p>
            <a:pPr lvl="0"/>
            <a:r>
              <a:rPr lang="en-GB" sz="2400" b="1" dirty="0">
                <a:solidFill>
                  <a:srgbClr val="FF0000"/>
                </a:solidFill>
                <a:latin typeface="Century Gothic" panose="020B0502020202020204" pitchFamily="34" charset="0"/>
              </a:rPr>
              <a:t>Freddy said, “I’m going to ride to the park.”</a:t>
            </a:r>
          </a:p>
          <a:p>
            <a:pPr lvl="0"/>
            <a:endParaRPr lang="en-GB" sz="2200" b="1" dirty="0">
              <a:solidFill>
                <a:schemeClr val="tx1"/>
              </a:solidFill>
              <a:latin typeface="Century Gothic" panose="020B0502020202020204" pitchFamily="34" charset="0"/>
            </a:endParaRPr>
          </a:p>
        </p:txBody>
      </p:sp>
      <p:sp>
        <p:nvSpPr>
          <p:cNvPr id="11" name="Speech Bubble: Rectangle with Corners Rounded 10">
            <a:extLst>
              <a:ext uri="{FF2B5EF4-FFF2-40B4-BE49-F238E27FC236}">
                <a16:creationId xmlns:a16="http://schemas.microsoft.com/office/drawing/2014/main" id="{B6976F44-00E5-40B7-96A4-EA59CBE6EAAE}"/>
              </a:ext>
            </a:extLst>
          </p:cNvPr>
          <p:cNvSpPr/>
          <p:nvPr/>
        </p:nvSpPr>
        <p:spPr>
          <a:xfrm>
            <a:off x="3592686" y="1746542"/>
            <a:ext cx="4607513" cy="862541"/>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200" b="1" dirty="0">
                <a:solidFill>
                  <a:schemeClr val="tx1"/>
                </a:solidFill>
                <a:latin typeface="Century Gothic" panose="020B0502020202020204" pitchFamily="34" charset="0"/>
              </a:rPr>
              <a:t>I’m going to ride to the park.</a:t>
            </a:r>
          </a:p>
        </p:txBody>
      </p:sp>
    </p:spTree>
    <p:extLst>
      <p:ext uri="{BB962C8B-B14F-4D97-AF65-F5344CB8AC3E}">
        <p14:creationId xmlns:p14="http://schemas.microsoft.com/office/powerpoint/2010/main" val="286884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sentences using direct speech. Make sure they are punctuated correctly.</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400" b="1" dirty="0">
                <a:solidFill>
                  <a:schemeClr val="tx1"/>
                </a:solidFill>
                <a:latin typeface="Century Gothic" panose="020B0502020202020204" pitchFamily="34" charset="0"/>
                <a:sym typeface="Wingdings" panose="05000000000000000000" pitchFamily="2" charset="2"/>
              </a:rPr>
              <a:t>The boy asked….</a:t>
            </a:r>
          </a:p>
          <a:p>
            <a:endParaRPr lang="en-GB" sz="2400" b="1" dirty="0">
              <a:solidFill>
                <a:schemeClr val="tx1"/>
              </a:solidFill>
              <a:latin typeface="Century Gothic" panose="020B0502020202020204" pitchFamily="34" charset="0"/>
              <a:sym typeface="Wingdings" panose="05000000000000000000" pitchFamily="2" charset="2"/>
            </a:endParaRPr>
          </a:p>
          <a:p>
            <a:endParaRPr lang="en-GB" sz="2400" b="1" dirty="0">
              <a:solidFill>
                <a:schemeClr val="tx1"/>
              </a:solidFill>
              <a:latin typeface="Century Gothic" panose="020B0502020202020204" pitchFamily="34" charset="0"/>
              <a:sym typeface="Wingdings" panose="05000000000000000000" pitchFamily="2" charset="2"/>
            </a:endParaRPr>
          </a:p>
          <a:p>
            <a:r>
              <a:rPr lang="en-GB" sz="2400" b="1" dirty="0">
                <a:solidFill>
                  <a:schemeClr val="tx1"/>
                </a:solidFill>
                <a:latin typeface="Century Gothic" panose="020B0502020202020204" pitchFamily="34" charset="0"/>
                <a:sym typeface="Wingdings" panose="05000000000000000000" pitchFamily="2" charset="2"/>
              </a:rPr>
              <a:t>…… shouted the police officer.</a:t>
            </a:r>
          </a:p>
          <a:p>
            <a:endParaRPr lang="en-GB" sz="2400" b="1" dirty="0">
              <a:solidFill>
                <a:schemeClr val="tx1"/>
              </a:solidFill>
              <a:latin typeface="Century Gothic" panose="020B0502020202020204" pitchFamily="34" charset="0"/>
              <a:sym typeface="Wingdings" panose="05000000000000000000" pitchFamily="2" charset="2"/>
            </a:endParaRPr>
          </a:p>
          <a:p>
            <a:endParaRPr lang="en-GB" sz="2400" b="1" dirty="0">
              <a:solidFill>
                <a:schemeClr val="tx1"/>
              </a:solidFill>
              <a:latin typeface="Century Gothic" panose="020B0502020202020204" pitchFamily="34" charset="0"/>
              <a:sym typeface="Wingdings" panose="05000000000000000000" pitchFamily="2" charset="2"/>
            </a:endParaRPr>
          </a:p>
          <a:p>
            <a:r>
              <a:rPr lang="en-GB" sz="2400" b="1" dirty="0">
                <a:solidFill>
                  <a:schemeClr val="tx1"/>
                </a:solidFill>
                <a:latin typeface="Century Gothic" panose="020B0502020202020204" pitchFamily="34" charset="0"/>
                <a:sym typeface="Wingdings" panose="05000000000000000000" pitchFamily="2" charset="2"/>
              </a:rPr>
              <a:t>The man said….</a:t>
            </a:r>
          </a:p>
          <a:p>
            <a:endParaRPr lang="en-GB" sz="2400" b="1" dirty="0">
              <a:solidFill>
                <a:schemeClr val="tx1"/>
              </a:solidFill>
              <a:latin typeface="Century Gothic" panose="020B0502020202020204" pitchFamily="34" charset="0"/>
              <a:sym typeface="Wingdings" panose="05000000000000000000" pitchFamily="2" charset="2"/>
            </a:endParaRPr>
          </a:p>
          <a:p>
            <a:endParaRPr lang="en-GB" sz="2400" b="1" dirty="0">
              <a:solidFill>
                <a:schemeClr val="tx1"/>
              </a:solidFill>
              <a:latin typeface="Century Gothic" panose="020B0502020202020204" pitchFamily="34" charset="0"/>
              <a:sym typeface="Wingdings" panose="05000000000000000000" pitchFamily="2" charset="2"/>
            </a:endParaRPr>
          </a:p>
          <a:p>
            <a:endParaRPr lang="en-GB" sz="2400" b="1" dirty="0">
              <a:solidFill>
                <a:schemeClr val="tx1"/>
              </a:solidFill>
              <a:latin typeface="Century Gothic" panose="020B0502020202020204" pitchFamily="34" charset="0"/>
              <a:sym typeface="Wingdings" panose="05000000000000000000" pitchFamily="2" charset="2"/>
            </a:endParaRPr>
          </a:p>
          <a:p>
            <a:pPr lvl="0"/>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6407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Application 2</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Complete the sentences using direct speech. Make sure they are punctuated correctly.</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Various possible answers, for example:</a:t>
            </a:r>
          </a:p>
          <a:p>
            <a:endParaRPr lang="en-GB" sz="2000" b="1" dirty="0">
              <a:solidFill>
                <a:srgbClr val="FF0000"/>
              </a:solidFill>
              <a:latin typeface="Century Gothic" panose="020B0502020202020204" pitchFamily="34" charset="0"/>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400" b="1" dirty="0">
                <a:solidFill>
                  <a:srgbClr val="FF0000"/>
                </a:solidFill>
                <a:latin typeface="Century Gothic" panose="020B0502020202020204" pitchFamily="34" charset="0"/>
                <a:sym typeface="Wingdings" panose="05000000000000000000" pitchFamily="2" charset="2"/>
              </a:rPr>
              <a:t>The boy asked, “Can I play out?”</a:t>
            </a:r>
          </a:p>
          <a:p>
            <a:endParaRPr lang="en-GB" sz="2400" b="1" dirty="0">
              <a:solidFill>
                <a:schemeClr val="tx1"/>
              </a:solidFill>
              <a:latin typeface="Century Gothic" panose="020B0502020202020204" pitchFamily="34" charset="0"/>
              <a:sym typeface="Wingdings" panose="05000000000000000000" pitchFamily="2" charset="2"/>
            </a:endParaRPr>
          </a:p>
          <a:p>
            <a:endParaRPr lang="en-GB" sz="2400" b="1" dirty="0">
              <a:solidFill>
                <a:schemeClr val="tx1"/>
              </a:solidFill>
              <a:latin typeface="Century Gothic" panose="020B0502020202020204" pitchFamily="34" charset="0"/>
              <a:sym typeface="Wingdings" panose="05000000000000000000" pitchFamily="2" charset="2"/>
            </a:endParaRPr>
          </a:p>
          <a:p>
            <a:r>
              <a:rPr lang="en-GB" sz="2400" b="1" dirty="0">
                <a:solidFill>
                  <a:srgbClr val="FF0000"/>
                </a:solidFill>
                <a:latin typeface="Century Gothic" panose="020B0502020202020204" pitchFamily="34" charset="0"/>
                <a:sym typeface="Wingdings" panose="05000000000000000000" pitchFamily="2" charset="2"/>
              </a:rPr>
              <a:t>“STOP!” shouted the police officer.</a:t>
            </a:r>
          </a:p>
          <a:p>
            <a:endParaRPr lang="en-GB" sz="2400" b="1" dirty="0">
              <a:solidFill>
                <a:schemeClr val="tx1"/>
              </a:solidFill>
              <a:latin typeface="Century Gothic" panose="020B0502020202020204" pitchFamily="34" charset="0"/>
              <a:sym typeface="Wingdings" panose="05000000000000000000" pitchFamily="2" charset="2"/>
            </a:endParaRPr>
          </a:p>
          <a:p>
            <a:endParaRPr lang="en-GB" sz="2400" b="1" dirty="0">
              <a:solidFill>
                <a:schemeClr val="tx1"/>
              </a:solidFill>
              <a:latin typeface="Century Gothic" panose="020B0502020202020204" pitchFamily="34" charset="0"/>
              <a:sym typeface="Wingdings" panose="05000000000000000000" pitchFamily="2" charset="2"/>
            </a:endParaRPr>
          </a:p>
          <a:p>
            <a:r>
              <a:rPr lang="en-GB" sz="2400" b="1" dirty="0">
                <a:solidFill>
                  <a:srgbClr val="FF0000"/>
                </a:solidFill>
                <a:latin typeface="Century Gothic" panose="020B0502020202020204" pitchFamily="34" charset="0"/>
                <a:sym typeface="Wingdings" panose="05000000000000000000" pitchFamily="2" charset="2"/>
              </a:rPr>
              <a:t>The man said, “I’m going to buy a newspaper.”</a:t>
            </a:r>
          </a:p>
          <a:p>
            <a:endParaRPr lang="en-GB" sz="2400" b="1" dirty="0">
              <a:solidFill>
                <a:schemeClr val="tx1"/>
              </a:solidFill>
              <a:latin typeface="Century Gothic" panose="020B0502020202020204" pitchFamily="34" charset="0"/>
              <a:sym typeface="Wingdings" panose="05000000000000000000" pitchFamily="2" charset="2"/>
            </a:endParaRPr>
          </a:p>
          <a:p>
            <a:endParaRPr lang="en-GB" sz="2400" b="1" dirty="0">
              <a:solidFill>
                <a:schemeClr val="tx1"/>
              </a:solidFill>
              <a:latin typeface="Century Gothic" panose="020B0502020202020204" pitchFamily="34" charset="0"/>
              <a:sym typeface="Wingdings" panose="05000000000000000000" pitchFamily="2" charset="2"/>
            </a:endParaRPr>
          </a:p>
          <a:p>
            <a:pPr lvl="0"/>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55619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Amy has written a sentence. Is it correct? Explain your answer.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Tom said  “I must read my book before I go to bed.</a:t>
            </a:r>
            <a:endParaRPr lang="en-GB" sz="2400" b="1" dirty="0">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31098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Amy has written a sentence. Is it correct? Explain your answer.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Tom said  “I must read my book before I go to bed.</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It is not correct because…</a:t>
            </a:r>
          </a:p>
          <a:p>
            <a:pPr marL="342900" indent="-342900">
              <a:buFont typeface="Arial" panose="020B0604020202020204" pitchFamily="34" charset="0"/>
              <a:buChar char="•"/>
            </a:pPr>
            <a:endParaRPr lang="en-GB" sz="2400" b="1" dirty="0">
              <a:solidFill>
                <a:schemeClr val="tx1"/>
              </a:solidFill>
              <a:latin typeface="Century Gothic" panose="020B0502020202020204" pitchFamily="34" charset="0"/>
            </a:endParaRPr>
          </a:p>
          <a:p>
            <a:pPr marL="342900" indent="-342900">
              <a:buFont typeface="Arial" panose="020B0604020202020204" pitchFamily="34" charset="0"/>
              <a:buChar char="•"/>
            </a:pPr>
            <a:endParaRPr lang="en-GB" sz="2400" b="1" dirty="0">
              <a:solidFill>
                <a:schemeClr val="tx1"/>
              </a:solidFill>
              <a:latin typeface="Century Gothic" panose="020B0502020202020204" pitchFamily="34" charset="0"/>
            </a:endParaRPr>
          </a:p>
          <a:p>
            <a:pPr marL="342900" indent="-342900">
              <a:buFont typeface="Arial" panose="020B0604020202020204" pitchFamily="34" charset="0"/>
              <a:buChar char="•"/>
            </a:pPr>
            <a:endParaRPr lang="en-GB" sz="24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2433129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2 – Speech – Punctuating Direct Speech</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Notes and Guidance:</a:t>
            </a:r>
          </a:p>
          <a:p>
            <a:pPr lvl="0" defTabSz="457200">
              <a:defRPr/>
            </a:pPr>
            <a:endParaRPr lang="en-GB" sz="1600" b="1" dirty="0">
              <a:solidFill>
                <a:prstClr val="black"/>
              </a:solidFill>
              <a:latin typeface="Century Gothic" panose="020B0502020202020204" pitchFamily="34" charset="0"/>
            </a:endParaRP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From the previous step, children should know that direct speech is opened and closed with inverted commas, and that a comma should be used after a reporting clause, for example: </a:t>
            </a:r>
            <a:r>
              <a:rPr lang="en-US" sz="1200" b="1" i="1" dirty="0">
                <a:solidFill>
                  <a:schemeClr val="tx1"/>
                </a:solidFill>
                <a:latin typeface="Century Gothic" panose="020B0502020202020204" pitchFamily="34" charset="0"/>
              </a:rPr>
              <a:t>The police officer yelled, “Stop, thief!”</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In this step, children will learn to punctuate direct speech.</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Children should know that the first spoken word begins with a capital letter and that punctuation is required before the closing inverted commas. The punctuation mark is dependent on the words being spoken and the manner in which they are said. </a:t>
            </a:r>
          </a:p>
          <a:p>
            <a:pPr marL="285750" indent="-285750" fontAlgn="base">
              <a:buFont typeface="Arial" panose="020B0604020202020204" pitchFamily="34" charset="0"/>
              <a:buChar char="•"/>
            </a:pPr>
            <a:r>
              <a:rPr lang="en-US" sz="1200" b="1" dirty="0">
                <a:solidFill>
                  <a:schemeClr val="tx1"/>
                </a:solidFill>
                <a:latin typeface="Century Gothic" panose="020B0502020202020204" pitchFamily="34" charset="0"/>
              </a:rPr>
              <a:t>Examples of speech with different punctuation marks include: </a:t>
            </a:r>
            <a:r>
              <a:rPr lang="en-US" sz="1200" b="1" i="1" dirty="0">
                <a:solidFill>
                  <a:schemeClr val="tx1"/>
                </a:solidFill>
                <a:latin typeface="Century Gothic" panose="020B0502020202020204" pitchFamily="34" charset="0"/>
              </a:rPr>
              <a:t>The football fans shouted, “Come on you blues!”; Isla asked, “Can I borrow a pencil please?”</a:t>
            </a:r>
          </a:p>
          <a:p>
            <a:pPr fontAlgn="base"/>
            <a:endParaRPr lang="en-US" sz="1600" b="1" dirty="0">
              <a:solidFill>
                <a:schemeClr val="tx1"/>
              </a:solidFill>
              <a:latin typeface="Century Gothic" panose="020B0502020202020204" pitchFamily="34" charset="0"/>
            </a:endParaRPr>
          </a:p>
          <a:p>
            <a:pPr fontAlgn="base"/>
            <a:r>
              <a:rPr lang="en-US" sz="1600" b="1" dirty="0">
                <a:solidFill>
                  <a:schemeClr val="tx1"/>
                </a:solidFill>
                <a:latin typeface="Century Gothic" panose="020B0502020202020204" pitchFamily="34" charset="0"/>
              </a:rPr>
              <a:t>Focused Questions</a:t>
            </a:r>
          </a:p>
          <a:p>
            <a:pPr marL="355600" indent="-188913" fontAlgn="base"/>
            <a:endParaRPr lang="en-US" sz="1600" b="1" dirty="0">
              <a:solidFill>
                <a:schemeClr val="tx1"/>
              </a:solidFill>
              <a:latin typeface="Century Gothic" panose="020B0502020202020204" pitchFamily="34" charset="0"/>
            </a:endParaRP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Has this direct speech been punctuated correctly?</a:t>
            </a:r>
          </a:p>
          <a:p>
            <a:pPr marL="225425" indent="-225425" fontAlgn="base">
              <a:buFont typeface="Arial" panose="020B0604020202020204" pitchFamily="34" charset="0"/>
              <a:buChar char="•"/>
            </a:pPr>
            <a:r>
              <a:rPr lang="en-US" sz="1200" b="1" dirty="0">
                <a:solidFill>
                  <a:schemeClr val="tx1"/>
                </a:solidFill>
                <a:latin typeface="Century Gothic" panose="020B0502020202020204" pitchFamily="34" charset="0"/>
              </a:rPr>
              <a:t>Add the correct punctuation into this sentence to show direct speech.</a:t>
            </a:r>
            <a:endParaRPr lang="en-US" sz="1200" b="1" dirty="0">
              <a:solidFill>
                <a:schemeClr val="tx1"/>
              </a:solidFill>
              <a:highlight>
                <a:srgbClr val="FFFF00"/>
              </a:highlight>
              <a:latin typeface="Century Gothic" panose="020B0502020202020204" pitchFamily="34" charset="0"/>
            </a:endParaRPr>
          </a:p>
          <a:p>
            <a:pPr lvl="0" defTabSz="457200">
              <a:defRPr/>
            </a:pPr>
            <a:endParaRPr lang="en-GB" dirty="0">
              <a:solidFill>
                <a:schemeClr val="tx1"/>
              </a:solidFill>
              <a:latin typeface="SassoonCRInfantMedium" panose="02000603020000020003" pitchFamily="2" charset="0"/>
            </a:endParaRPr>
          </a:p>
          <a:p>
            <a:pPr lvl="0" defTabSz="457200">
              <a:defRPr/>
            </a:pPr>
            <a:endParaRPr lang="en-GB"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1204372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Amy has written a sentence. Is it correct? Explain your answer.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Tom said</a:t>
            </a:r>
            <a:r>
              <a:rPr lang="en-GB" sz="2400" b="1" dirty="0">
                <a:solidFill>
                  <a:srgbClr val="FF0000"/>
                </a:solidFill>
                <a:latin typeface="Century Gothic" panose="020B0502020202020204" pitchFamily="34" charset="0"/>
              </a:rPr>
              <a:t>,</a:t>
            </a:r>
            <a:r>
              <a:rPr lang="en-GB" sz="2400" b="1" dirty="0">
                <a:solidFill>
                  <a:schemeClr val="tx1"/>
                </a:solidFill>
                <a:latin typeface="Century Gothic" panose="020B0502020202020204" pitchFamily="34" charset="0"/>
              </a:rPr>
              <a:t> “I must read my book before I go to bed.</a:t>
            </a:r>
            <a:r>
              <a:rPr lang="en-GB" sz="2400" b="1" dirty="0">
                <a:solidFill>
                  <a:srgbClr val="FF0000"/>
                </a:solidFill>
                <a:latin typeface="Century Gothic" panose="020B0502020202020204" pitchFamily="34" charset="0"/>
              </a:rPr>
              <a:t>”</a:t>
            </a:r>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It is not correct because:</a:t>
            </a:r>
          </a:p>
          <a:p>
            <a:pPr marL="342900" indent="-342900">
              <a:buFont typeface="Arial" panose="020B0604020202020204" pitchFamily="34" charset="0"/>
              <a:buChar char="•"/>
            </a:pPr>
            <a:r>
              <a:rPr lang="en-GB" sz="2000" b="1" dirty="0">
                <a:solidFill>
                  <a:srgbClr val="FF0000"/>
                </a:solidFill>
                <a:latin typeface="Century Gothic" panose="020B0502020202020204" pitchFamily="34" charset="0"/>
              </a:rPr>
              <a:t>the comma after the reporting clause is missing</a:t>
            </a:r>
          </a:p>
          <a:p>
            <a:pPr marL="342900" indent="-342900">
              <a:buFont typeface="Arial" panose="020B0604020202020204" pitchFamily="34" charset="0"/>
              <a:buChar char="•"/>
            </a:pPr>
            <a:r>
              <a:rPr lang="en-GB" sz="2000" b="1" dirty="0">
                <a:solidFill>
                  <a:srgbClr val="FF0000"/>
                </a:solidFill>
                <a:latin typeface="Century Gothic" panose="020B0502020202020204" pitchFamily="34" charset="0"/>
              </a:rPr>
              <a:t>the inverted commas to mark the end of the direct speech are missing</a:t>
            </a:r>
          </a:p>
          <a:p>
            <a:pPr marL="342900" indent="-342900">
              <a:buFont typeface="Arial" panose="020B0604020202020204" pitchFamily="34" charset="0"/>
              <a:buChar char="•"/>
            </a:pPr>
            <a:endParaRPr lang="en-GB" sz="24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400" dirty="0">
              <a:solidFill>
                <a:schemeClr val="tx1"/>
              </a:solidFill>
              <a:latin typeface="SassoonCRInfantMedium" panose="02000603020000020003" pitchFamily="2" charset="0"/>
            </a:endParaRPr>
          </a:p>
          <a:p>
            <a:endParaRPr lang="en-GB" sz="2000" dirty="0">
              <a:solidFill>
                <a:schemeClr val="tx1"/>
              </a:solidFill>
              <a:latin typeface="SassoonCRInfantMedium" panose="02000603020000020003" pitchFamily="2" charset="0"/>
            </a:endParaRPr>
          </a:p>
          <a:p>
            <a:pPr lvl="0" algn="ctr"/>
            <a:endParaRPr lang="en-GB" sz="24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2849345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7" name="Rectangle 6">
            <a:extLst>
              <a:ext uri="{FF2B5EF4-FFF2-40B4-BE49-F238E27FC236}">
                <a16:creationId xmlns:a16="http://schemas.microsoft.com/office/drawing/2014/main" id="{C0CD6503-388C-4F9E-9FB0-9053D8579D01}"/>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Spring Block 2 – Speech</a:t>
            </a:r>
            <a:br>
              <a:rPr lang="en-GB" b="1" dirty="0">
                <a:solidFill>
                  <a:schemeClr val="bg2">
                    <a:lumMod val="50000"/>
                  </a:schemeClr>
                </a:solidFill>
                <a:latin typeface="Century Gothic" panose="020B0502020202020204" pitchFamily="34" charset="0"/>
              </a:rPr>
            </a:br>
            <a:endParaRPr lang="en-GB"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tx1"/>
                </a:solidFill>
                <a:latin typeface="Century Gothic" panose="020B0502020202020204" pitchFamily="34" charset="0"/>
              </a:rPr>
              <a:t>Step 2: Punctuating Direct Speech</a:t>
            </a:r>
            <a:endParaRPr lang="en-GB" sz="1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0110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7A248D16-7F46-4580-A955-4DFBA8BF135C}"/>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778E8D03-7AD0-40F6-B402-77CBF220491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should be in the speech bubble?</a:t>
            </a:r>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sp>
        <p:nvSpPr>
          <p:cNvPr id="12" name="Speech Bubble: Rectangle with Corners Rounded 11">
            <a:extLst>
              <a:ext uri="{FF2B5EF4-FFF2-40B4-BE49-F238E27FC236}">
                <a16:creationId xmlns:a16="http://schemas.microsoft.com/office/drawing/2014/main" id="{BB34CB1F-0D3C-45D3-B1A2-6979031EF864}"/>
              </a:ext>
            </a:extLst>
          </p:cNvPr>
          <p:cNvSpPr/>
          <p:nvPr/>
        </p:nvSpPr>
        <p:spPr>
          <a:xfrm>
            <a:off x="4572000" y="1502498"/>
            <a:ext cx="3461693" cy="862541"/>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rgbClr val="FF0000"/>
              </a:solidFill>
              <a:latin typeface="Century Gothic" panose="020B0502020202020204" pitchFamily="34" charset="0"/>
            </a:endParaRPr>
          </a:p>
        </p:txBody>
      </p:sp>
      <p:sp>
        <p:nvSpPr>
          <p:cNvPr id="13" name="Rectangle 12">
            <a:extLst>
              <a:ext uri="{FF2B5EF4-FFF2-40B4-BE49-F238E27FC236}">
                <a16:creationId xmlns:a16="http://schemas.microsoft.com/office/drawing/2014/main" id="{F8436FED-1FD3-411F-99B7-2D98985684B6}"/>
              </a:ext>
            </a:extLst>
          </p:cNvPr>
          <p:cNvSpPr/>
          <p:nvPr/>
        </p:nvSpPr>
        <p:spPr>
          <a:xfrm>
            <a:off x="275303" y="5182958"/>
            <a:ext cx="6693865" cy="400110"/>
          </a:xfrm>
          <a:prstGeom prst="rect">
            <a:avLst/>
          </a:prstGeom>
        </p:spPr>
        <p:txBody>
          <a:bodyPr>
            <a:spAutoFit/>
          </a:bodyPr>
          <a:lstStyle/>
          <a:p>
            <a:r>
              <a:rPr lang="en-GB" sz="2000" b="1" dirty="0">
                <a:latin typeface="Century Gothic" panose="020B0502020202020204" pitchFamily="34" charset="0"/>
              </a:rPr>
              <a:t>Cinderella exclaimed, “Now I can go to the ball!”</a:t>
            </a:r>
          </a:p>
        </p:txBody>
      </p:sp>
    </p:spTree>
    <p:extLst>
      <p:ext uri="{BB962C8B-B14F-4D97-AF65-F5344CB8AC3E}">
        <p14:creationId xmlns:p14="http://schemas.microsoft.com/office/powerpoint/2010/main" val="176939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0" name="Picture 9">
            <a:extLst>
              <a:ext uri="{FF2B5EF4-FFF2-40B4-BE49-F238E27FC236}">
                <a16:creationId xmlns:a16="http://schemas.microsoft.com/office/drawing/2014/main" id="{7A248D16-7F46-4580-A955-4DFBA8BF135C}"/>
              </a:ext>
            </a:extLst>
          </p:cNvPr>
          <p:cNvPicPr>
            <a:picLocks noChangeAspect="1"/>
          </p:cNvPicPr>
          <p:nvPr/>
        </p:nvPicPr>
        <p:blipFill>
          <a:blip r:embed="rId3"/>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778E8D03-7AD0-40F6-B402-77CBF220491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Which words should be in the speech bubble?</a:t>
            </a:r>
            <a:endParaRPr lang="en-GB" sz="2000" b="1" dirty="0">
              <a:solidFill>
                <a:schemeClr val="bg2">
                  <a:lumMod val="25000"/>
                </a:schemeClr>
              </a:solidFill>
              <a:latin typeface="Century Gothic" panose="020B0502020202020204" pitchFamily="34" charset="0"/>
            </a:endParaRPr>
          </a:p>
          <a:p>
            <a:pPr marL="88900" algn="ctr"/>
            <a:endParaRPr lang="en-GB" sz="2800" dirty="0">
              <a:solidFill>
                <a:schemeClr val="bg2">
                  <a:lumMod val="25000"/>
                </a:schemeClr>
              </a:solidFill>
              <a:latin typeface="SassoonCRInfantMedium" panose="02000603020000020003" pitchFamily="2" charset="0"/>
            </a:endParaRPr>
          </a:p>
        </p:txBody>
      </p:sp>
      <p:sp>
        <p:nvSpPr>
          <p:cNvPr id="12" name="Speech Bubble: Rectangle with Corners Rounded 11">
            <a:extLst>
              <a:ext uri="{FF2B5EF4-FFF2-40B4-BE49-F238E27FC236}">
                <a16:creationId xmlns:a16="http://schemas.microsoft.com/office/drawing/2014/main" id="{BB34CB1F-0D3C-45D3-B1A2-6979031EF864}"/>
              </a:ext>
            </a:extLst>
          </p:cNvPr>
          <p:cNvSpPr/>
          <p:nvPr/>
        </p:nvSpPr>
        <p:spPr>
          <a:xfrm>
            <a:off x="4572000" y="1502498"/>
            <a:ext cx="3461693" cy="862541"/>
          </a:xfrm>
          <a:prstGeom prst="wedgeRoundRectCallout">
            <a:avLst>
              <a:gd name="adj1" fmla="val -39645"/>
              <a:gd name="adj2" fmla="val 6397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000" b="1" dirty="0">
              <a:solidFill>
                <a:srgbClr val="FF0000"/>
              </a:solidFill>
              <a:latin typeface="Century Gothic" panose="020B0502020202020204" pitchFamily="34" charset="0"/>
            </a:endParaRPr>
          </a:p>
        </p:txBody>
      </p:sp>
      <p:sp>
        <p:nvSpPr>
          <p:cNvPr id="13" name="Rectangle 12">
            <a:extLst>
              <a:ext uri="{FF2B5EF4-FFF2-40B4-BE49-F238E27FC236}">
                <a16:creationId xmlns:a16="http://schemas.microsoft.com/office/drawing/2014/main" id="{F8436FED-1FD3-411F-99B7-2D98985684B6}"/>
              </a:ext>
            </a:extLst>
          </p:cNvPr>
          <p:cNvSpPr/>
          <p:nvPr/>
        </p:nvSpPr>
        <p:spPr>
          <a:xfrm>
            <a:off x="275303" y="5182958"/>
            <a:ext cx="6693865" cy="400110"/>
          </a:xfrm>
          <a:prstGeom prst="rect">
            <a:avLst/>
          </a:prstGeom>
        </p:spPr>
        <p:txBody>
          <a:bodyPr>
            <a:spAutoFit/>
          </a:bodyPr>
          <a:lstStyle/>
          <a:p>
            <a:r>
              <a:rPr lang="en-GB" sz="2000" b="1" dirty="0">
                <a:latin typeface="Century Gothic" panose="020B0502020202020204" pitchFamily="34" charset="0"/>
              </a:rPr>
              <a:t>Cinderella exclaimed, “Now I can go to the ball!”</a:t>
            </a:r>
          </a:p>
        </p:txBody>
      </p:sp>
      <p:sp>
        <p:nvSpPr>
          <p:cNvPr id="2" name="Rectangle 1">
            <a:extLst>
              <a:ext uri="{FF2B5EF4-FFF2-40B4-BE49-F238E27FC236}">
                <a16:creationId xmlns:a16="http://schemas.microsoft.com/office/drawing/2014/main" id="{55D98605-FBBB-4C61-83B9-679EE18B9D36}"/>
              </a:ext>
            </a:extLst>
          </p:cNvPr>
          <p:cNvSpPr/>
          <p:nvPr/>
        </p:nvSpPr>
        <p:spPr>
          <a:xfrm>
            <a:off x="4684454" y="1749102"/>
            <a:ext cx="3236784" cy="400110"/>
          </a:xfrm>
          <a:prstGeom prst="rect">
            <a:avLst/>
          </a:prstGeom>
        </p:spPr>
        <p:txBody>
          <a:bodyPr wrap="none">
            <a:spAutoFit/>
          </a:bodyPr>
          <a:lstStyle/>
          <a:p>
            <a:pPr algn="ctr"/>
            <a:r>
              <a:rPr lang="en-GB" sz="2000" b="1" dirty="0">
                <a:solidFill>
                  <a:srgbClr val="FF0000"/>
                </a:solidFill>
                <a:latin typeface="Century Gothic" panose="020B0502020202020204" pitchFamily="34" charset="0"/>
              </a:rPr>
              <a:t>Now I can go to the ball!</a:t>
            </a:r>
          </a:p>
        </p:txBody>
      </p:sp>
    </p:spTree>
    <p:extLst>
      <p:ext uri="{BB962C8B-B14F-4D97-AF65-F5344CB8AC3E}">
        <p14:creationId xmlns:p14="http://schemas.microsoft.com/office/powerpoint/2010/main" val="297429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missing or incorrect punctuation in this sentence:</a:t>
            </a:r>
          </a:p>
          <a:p>
            <a:endParaRPr lang="en-GB" sz="2000" b="1" dirty="0">
              <a:solidFill>
                <a:schemeClr val="tx1"/>
              </a:solidFill>
              <a:latin typeface="Century Gothic" panose="020B0502020202020204" pitchFamily="34" charset="0"/>
            </a:endParaRPr>
          </a:p>
        </p:txBody>
      </p:sp>
      <p:sp>
        <p:nvSpPr>
          <p:cNvPr id="2" name="Rectangle 1">
            <a:extLst>
              <a:ext uri="{FF2B5EF4-FFF2-40B4-BE49-F238E27FC236}">
                <a16:creationId xmlns:a16="http://schemas.microsoft.com/office/drawing/2014/main" id="{C5A1541E-105F-4272-B84F-1C51D9BCF398}"/>
              </a:ext>
            </a:extLst>
          </p:cNvPr>
          <p:cNvSpPr/>
          <p:nvPr/>
        </p:nvSpPr>
        <p:spPr>
          <a:xfrm>
            <a:off x="332453" y="2951946"/>
            <a:ext cx="8099577" cy="523220"/>
          </a:xfrm>
          <a:prstGeom prst="rect">
            <a:avLst/>
          </a:prstGeom>
        </p:spPr>
        <p:txBody>
          <a:bodyPr>
            <a:spAutoFit/>
          </a:bodyPr>
          <a:lstStyle/>
          <a:p>
            <a:r>
              <a:rPr lang="en-GB" sz="2800" b="1" dirty="0">
                <a:latin typeface="Century Gothic" panose="020B0502020202020204" pitchFamily="34" charset="0"/>
              </a:rPr>
              <a:t>“ Mother said,  Don’t talk to any strangers!”</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Circle the missing or incorrect punctuation in this sentence:</a:t>
            </a:r>
          </a:p>
          <a:p>
            <a:endParaRPr lang="en-GB" sz="2000" b="1" dirty="0">
              <a:solidFill>
                <a:schemeClr val="tx1"/>
              </a:solidFill>
              <a:latin typeface="Century Gothic" panose="020B0502020202020204" pitchFamily="34" charset="0"/>
            </a:endParaRPr>
          </a:p>
        </p:txBody>
      </p:sp>
      <p:sp>
        <p:nvSpPr>
          <p:cNvPr id="2" name="Rectangle 1">
            <a:extLst>
              <a:ext uri="{FF2B5EF4-FFF2-40B4-BE49-F238E27FC236}">
                <a16:creationId xmlns:a16="http://schemas.microsoft.com/office/drawing/2014/main" id="{C5A1541E-105F-4272-B84F-1C51D9BCF398}"/>
              </a:ext>
            </a:extLst>
          </p:cNvPr>
          <p:cNvSpPr/>
          <p:nvPr/>
        </p:nvSpPr>
        <p:spPr>
          <a:xfrm>
            <a:off x="332453" y="2951946"/>
            <a:ext cx="8099577" cy="1815882"/>
          </a:xfrm>
          <a:prstGeom prst="rect">
            <a:avLst/>
          </a:prstGeom>
        </p:spPr>
        <p:txBody>
          <a:bodyPr>
            <a:spAutoFit/>
          </a:bodyPr>
          <a:lstStyle/>
          <a:p>
            <a:r>
              <a:rPr lang="en-GB" sz="2800" b="1" dirty="0">
                <a:latin typeface="Century Gothic" panose="020B0502020202020204" pitchFamily="34" charset="0"/>
              </a:rPr>
              <a:t>“ Mother said,  Don’t talk to any strangers!”</a:t>
            </a:r>
          </a:p>
          <a:p>
            <a:endParaRPr lang="en-GB" sz="2800" b="1" dirty="0">
              <a:latin typeface="Century Gothic" panose="020B0502020202020204" pitchFamily="34" charset="0"/>
            </a:endParaRPr>
          </a:p>
          <a:p>
            <a:endParaRPr lang="en-GB" sz="2800" b="1" dirty="0">
              <a:latin typeface="Century Gothic" panose="020B0502020202020204" pitchFamily="34" charset="0"/>
            </a:endParaRPr>
          </a:p>
          <a:p>
            <a:r>
              <a:rPr lang="en-GB" sz="2800" b="1" dirty="0">
                <a:solidFill>
                  <a:srgbClr val="FF0000"/>
                </a:solidFill>
                <a:latin typeface="Century Gothic" panose="020B0502020202020204" pitchFamily="34" charset="0"/>
              </a:rPr>
              <a:t>Mother said, “Don’t talk to any strangers!”</a:t>
            </a:r>
          </a:p>
        </p:txBody>
      </p:sp>
      <p:sp>
        <p:nvSpPr>
          <p:cNvPr id="4" name="Oval 3">
            <a:extLst>
              <a:ext uri="{FF2B5EF4-FFF2-40B4-BE49-F238E27FC236}">
                <a16:creationId xmlns:a16="http://schemas.microsoft.com/office/drawing/2014/main" id="{649B24A2-AECD-48E3-8576-74BDCEFB5791}"/>
              </a:ext>
            </a:extLst>
          </p:cNvPr>
          <p:cNvSpPr/>
          <p:nvPr/>
        </p:nvSpPr>
        <p:spPr>
          <a:xfrm>
            <a:off x="332453" y="2951946"/>
            <a:ext cx="379517" cy="3437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BF3B2BC-1889-46C4-AA67-29F966BCD6EA}"/>
              </a:ext>
            </a:extLst>
          </p:cNvPr>
          <p:cNvSpPr/>
          <p:nvPr/>
        </p:nvSpPr>
        <p:spPr>
          <a:xfrm>
            <a:off x="2694653" y="2951946"/>
            <a:ext cx="379517" cy="3437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136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that has been punctuated correctly.</a:t>
            </a:r>
          </a:p>
          <a:p>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921400F3-3B00-4388-8D12-CC6361A6BC13}"/>
              </a:ext>
            </a:extLst>
          </p:cNvPr>
          <p:cNvGraphicFramePr>
            <a:graphicFrameLocks noGrp="1"/>
          </p:cNvGraphicFramePr>
          <p:nvPr>
            <p:extLst>
              <p:ext uri="{D42A27DB-BD31-4B8C-83A1-F6EECF244321}">
                <p14:modId xmlns:p14="http://schemas.microsoft.com/office/powerpoint/2010/main" val="512001930"/>
              </p:ext>
            </p:extLst>
          </p:nvPr>
        </p:nvGraphicFramePr>
        <p:xfrm>
          <a:off x="520210" y="2300081"/>
          <a:ext cx="7796908" cy="2366495"/>
        </p:xfrm>
        <a:graphic>
          <a:graphicData uri="http://schemas.openxmlformats.org/drawingml/2006/table">
            <a:tbl>
              <a:tblPr firstRow="1" bandRow="1">
                <a:tableStyleId>{5940675A-B579-460E-94D1-54222C63F5DA}</a:tableStyleId>
              </a:tblPr>
              <a:tblGrid>
                <a:gridCol w="6349483">
                  <a:extLst>
                    <a:ext uri="{9D8B030D-6E8A-4147-A177-3AD203B41FA5}">
                      <a16:colId xmlns:a16="http://schemas.microsoft.com/office/drawing/2014/main" val="3127609692"/>
                    </a:ext>
                  </a:extLst>
                </a:gridCol>
                <a:gridCol w="540225">
                  <a:extLst>
                    <a:ext uri="{9D8B030D-6E8A-4147-A177-3AD203B41FA5}">
                      <a16:colId xmlns:a16="http://schemas.microsoft.com/office/drawing/2014/main" val="490897843"/>
                    </a:ext>
                  </a:extLst>
                </a:gridCol>
                <a:gridCol w="907200">
                  <a:extLst>
                    <a:ext uri="{9D8B030D-6E8A-4147-A177-3AD203B41FA5}">
                      <a16:colId xmlns:a16="http://schemas.microsoft.com/office/drawing/2014/main" val="1936940904"/>
                    </a:ext>
                  </a:extLst>
                </a:gridCol>
              </a:tblGrid>
              <a:tr h="908373">
                <a:tc>
                  <a:txBody>
                    <a:bodyPr/>
                    <a:lstStyle/>
                    <a:p>
                      <a:r>
                        <a:rPr lang="en-GB" sz="2400" b="1" dirty="0">
                          <a:solidFill>
                            <a:schemeClr val="tx1"/>
                          </a:solidFill>
                          <a:latin typeface="Century Gothic" panose="020B0502020202020204" pitchFamily="34" charset="0"/>
                        </a:rPr>
                        <a:t>The wolf asked, “where are you going little girl?”</a:t>
                      </a:r>
                    </a:p>
                  </a:txBody>
                  <a:tcPr marL="237172" marR="237172"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237172" marR="237172" marT="66938" marB="66938">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600" dirty="0"/>
                    </a:p>
                  </a:txBody>
                  <a:tcPr marL="237172" marR="237172" marT="66938" marB="66938">
                    <a:solidFill>
                      <a:schemeClr val="bg1"/>
                    </a:solidFill>
                  </a:tcPr>
                </a:tc>
                <a:extLst>
                  <a:ext uri="{0D108BD9-81ED-4DB2-BD59-A6C34878D82A}">
                    <a16:rowId xmlns:a16="http://schemas.microsoft.com/office/drawing/2014/main" val="96479855"/>
                  </a:ext>
                </a:extLst>
              </a:tr>
              <a:tr h="421661">
                <a:tc>
                  <a:txBody>
                    <a:bodyPr/>
                    <a:lstStyle/>
                    <a:p>
                      <a:endParaRPr lang="en-GB" sz="100" dirty="0"/>
                    </a:p>
                  </a:txBody>
                  <a:tcPr marL="237172" marR="237172" marT="66938" marB="6693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237172" marR="237172" marT="66938" marB="6693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dirty="0"/>
                    </a:p>
                  </a:txBody>
                  <a:tcPr marL="237172" marR="237172" marT="66938" marB="66938">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47795067"/>
                  </a:ext>
                </a:extLst>
              </a:tr>
              <a:tr h="685199">
                <a:tc>
                  <a:txBody>
                    <a:bodyPr/>
                    <a:lstStyle/>
                    <a:p>
                      <a:r>
                        <a:rPr lang="en-GB" sz="2400" b="1" dirty="0">
                          <a:solidFill>
                            <a:schemeClr val="tx1"/>
                          </a:solidFill>
                          <a:latin typeface="Century Gothic" panose="020B0502020202020204" pitchFamily="34" charset="0"/>
                        </a:rPr>
                        <a:t>Little Red Riding Hood replied, “I am going to visit my grandmother.”</a:t>
                      </a:r>
                    </a:p>
                  </a:txBody>
                  <a:tcPr marL="237172" marR="237172"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p>
                  </a:txBody>
                  <a:tcPr marL="237172" marR="237172" marT="66938" marB="66938">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600" dirty="0"/>
                    </a:p>
                  </a:txBody>
                  <a:tcPr marL="237172" marR="237172" marT="66938" marB="66938">
                    <a:solidFill>
                      <a:schemeClr val="bg1"/>
                    </a:solidFill>
                  </a:tcPr>
                </a:tc>
                <a:extLst>
                  <a:ext uri="{0D108BD9-81ED-4DB2-BD59-A6C34878D82A}">
                    <a16:rowId xmlns:a16="http://schemas.microsoft.com/office/drawing/2014/main" val="2691806847"/>
                  </a:ext>
                </a:extLst>
              </a:tr>
              <a:tr h="171065">
                <a:tc>
                  <a:txBody>
                    <a:bodyPr/>
                    <a:lstStyle/>
                    <a:p>
                      <a:endParaRPr lang="en-GB" sz="100" dirty="0"/>
                    </a:p>
                  </a:txBody>
                  <a:tcPr marL="237172" marR="237172" marT="66938" marB="6693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237172" marR="237172" marT="66938" marB="6693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dirty="0"/>
                    </a:p>
                  </a:txBody>
                  <a:tcPr marL="237172" marR="237172" marT="66938" marB="66938">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282705757"/>
                  </a:ext>
                </a:extLst>
              </a:tr>
            </a:tbl>
          </a:graphicData>
        </a:graphic>
      </p:graphicFrame>
    </p:spTree>
    <p:extLst>
      <p:ext uri="{BB962C8B-B14F-4D97-AF65-F5344CB8AC3E}">
        <p14:creationId xmlns:p14="http://schemas.microsoft.com/office/powerpoint/2010/main" val="4004905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Tick the sentence that has been punctuated correctly.</a:t>
            </a:r>
          </a:p>
          <a:p>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921400F3-3B00-4388-8D12-CC6361A6BC13}"/>
              </a:ext>
            </a:extLst>
          </p:cNvPr>
          <p:cNvGraphicFramePr>
            <a:graphicFrameLocks noGrp="1"/>
          </p:cNvGraphicFramePr>
          <p:nvPr>
            <p:extLst>
              <p:ext uri="{D42A27DB-BD31-4B8C-83A1-F6EECF244321}">
                <p14:modId xmlns:p14="http://schemas.microsoft.com/office/powerpoint/2010/main" val="4144547788"/>
              </p:ext>
            </p:extLst>
          </p:nvPr>
        </p:nvGraphicFramePr>
        <p:xfrm>
          <a:off x="520210" y="2300081"/>
          <a:ext cx="7796908" cy="2366495"/>
        </p:xfrm>
        <a:graphic>
          <a:graphicData uri="http://schemas.openxmlformats.org/drawingml/2006/table">
            <a:tbl>
              <a:tblPr firstRow="1" bandRow="1">
                <a:tableStyleId>{5940675A-B579-460E-94D1-54222C63F5DA}</a:tableStyleId>
              </a:tblPr>
              <a:tblGrid>
                <a:gridCol w="6349483">
                  <a:extLst>
                    <a:ext uri="{9D8B030D-6E8A-4147-A177-3AD203B41FA5}">
                      <a16:colId xmlns:a16="http://schemas.microsoft.com/office/drawing/2014/main" val="3127609692"/>
                    </a:ext>
                  </a:extLst>
                </a:gridCol>
                <a:gridCol w="540225">
                  <a:extLst>
                    <a:ext uri="{9D8B030D-6E8A-4147-A177-3AD203B41FA5}">
                      <a16:colId xmlns:a16="http://schemas.microsoft.com/office/drawing/2014/main" val="490897843"/>
                    </a:ext>
                  </a:extLst>
                </a:gridCol>
                <a:gridCol w="907200">
                  <a:extLst>
                    <a:ext uri="{9D8B030D-6E8A-4147-A177-3AD203B41FA5}">
                      <a16:colId xmlns:a16="http://schemas.microsoft.com/office/drawing/2014/main" val="1936940904"/>
                    </a:ext>
                  </a:extLst>
                </a:gridCol>
              </a:tblGrid>
              <a:tr h="908373">
                <a:tc>
                  <a:txBody>
                    <a:bodyPr/>
                    <a:lstStyle/>
                    <a:p>
                      <a:r>
                        <a:rPr lang="en-GB" sz="2400" b="1" dirty="0">
                          <a:solidFill>
                            <a:schemeClr val="tx1"/>
                          </a:solidFill>
                          <a:latin typeface="Century Gothic" panose="020B0502020202020204" pitchFamily="34" charset="0"/>
                        </a:rPr>
                        <a:t>The wolf asked, “where are you going little girl?”</a:t>
                      </a:r>
                    </a:p>
                  </a:txBody>
                  <a:tcPr marL="237172" marR="237172"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237172" marR="237172" marT="66938" marB="66938">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2600" dirty="0"/>
                    </a:p>
                  </a:txBody>
                  <a:tcPr marL="237172" marR="237172" marT="66938" marB="66938">
                    <a:solidFill>
                      <a:schemeClr val="bg1"/>
                    </a:solidFill>
                  </a:tcPr>
                </a:tc>
                <a:extLst>
                  <a:ext uri="{0D108BD9-81ED-4DB2-BD59-A6C34878D82A}">
                    <a16:rowId xmlns:a16="http://schemas.microsoft.com/office/drawing/2014/main" val="96479855"/>
                  </a:ext>
                </a:extLst>
              </a:tr>
              <a:tr h="421661">
                <a:tc>
                  <a:txBody>
                    <a:bodyPr/>
                    <a:lstStyle/>
                    <a:p>
                      <a:endParaRPr lang="en-GB" sz="100" dirty="0"/>
                    </a:p>
                  </a:txBody>
                  <a:tcPr marL="237172" marR="237172" marT="66938" marB="6693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237172" marR="237172" marT="66938" marB="6693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dirty="0"/>
                    </a:p>
                  </a:txBody>
                  <a:tcPr marL="237172" marR="237172" marT="66938" marB="66938">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147795067"/>
                  </a:ext>
                </a:extLst>
              </a:tr>
              <a:tr h="685199">
                <a:tc>
                  <a:txBody>
                    <a:bodyPr/>
                    <a:lstStyle/>
                    <a:p>
                      <a:r>
                        <a:rPr lang="en-GB" sz="2400" b="1" dirty="0">
                          <a:solidFill>
                            <a:schemeClr val="tx1"/>
                          </a:solidFill>
                          <a:latin typeface="Century Gothic" panose="020B0502020202020204" pitchFamily="34" charset="0"/>
                        </a:rPr>
                        <a:t>Little Red Riding Hood replied, “I am going to visit my grandmother.”</a:t>
                      </a:r>
                    </a:p>
                  </a:txBody>
                  <a:tcPr marL="237172" marR="237172" marT="66938" marB="6693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p>
                  </a:txBody>
                  <a:tcPr marL="237172" marR="237172" marT="66938" marB="66938">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dirty="0">
                          <a:solidFill>
                            <a:srgbClr val="FF0000"/>
                          </a:solidFill>
                          <a:sym typeface="Wingdings" panose="05000000000000000000" pitchFamily="2" charset="2"/>
                        </a:rPr>
                        <a:t></a:t>
                      </a:r>
                      <a:endParaRPr lang="en-GB" sz="3200" dirty="0">
                        <a:solidFill>
                          <a:srgbClr val="FF0000"/>
                        </a:solidFill>
                      </a:endParaRPr>
                    </a:p>
                  </a:txBody>
                  <a:tcPr marL="237172" marR="237172" marT="66938" marB="66938" anchor="ctr">
                    <a:solidFill>
                      <a:schemeClr val="bg1"/>
                    </a:solidFill>
                  </a:tcPr>
                </a:tc>
                <a:extLst>
                  <a:ext uri="{0D108BD9-81ED-4DB2-BD59-A6C34878D82A}">
                    <a16:rowId xmlns:a16="http://schemas.microsoft.com/office/drawing/2014/main" val="2691806847"/>
                  </a:ext>
                </a:extLst>
              </a:tr>
              <a:tr h="171065">
                <a:tc>
                  <a:txBody>
                    <a:bodyPr/>
                    <a:lstStyle/>
                    <a:p>
                      <a:endParaRPr lang="en-GB" sz="100" dirty="0"/>
                    </a:p>
                  </a:txBody>
                  <a:tcPr marL="237172" marR="237172" marT="66938" marB="66938">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237172" marR="237172" marT="66938" marB="66938">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GB" sz="100" dirty="0"/>
                    </a:p>
                  </a:txBody>
                  <a:tcPr marL="237172" marR="237172" marT="66938" marB="66938">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282705757"/>
                  </a:ext>
                </a:extLst>
              </a:tr>
            </a:tbl>
          </a:graphicData>
        </a:graphic>
      </p:graphicFrame>
    </p:spTree>
    <p:extLst>
      <p:ext uri="{BB962C8B-B14F-4D97-AF65-F5344CB8AC3E}">
        <p14:creationId xmlns:p14="http://schemas.microsoft.com/office/powerpoint/2010/main" val="29422637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F65AE8F6-CE52-4550-9D7B-C73196E9F0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86144f90-c7b6-48d0-aae5-f5e9e48cc3df"/>
    <ds:schemaRef ds:uri="http://purl.org/dc/elements/1.1/"/>
    <ds:schemaRef ds:uri="http://purl.org/dc/dcmitype/"/>
    <ds:schemaRef ds:uri="http://schemas.microsoft.com/sharepoint/v3"/>
    <ds:schemaRef ds:uri="http://purl.org/dc/terms/"/>
    <ds:schemaRef ds:uri="http://schemas.microsoft.com/office/infopath/2007/PartnerControls"/>
    <ds:schemaRef ds:uri="http://www.w3.org/XML/1998/namespace"/>
    <ds:schemaRef ds:uri="http://schemas.openxmlformats.org/package/2006/metadata/core-properties"/>
    <ds:schemaRef ds:uri="0f0ae0ff-29c4-4766-b250-c1a9bee8d43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352</TotalTime>
  <Words>970</Words>
  <Application>Microsoft Office PowerPoint</Application>
  <PresentationFormat>On-screen Show (4:3)</PresentationFormat>
  <Paragraphs>234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Century Gothic</vt:lpstr>
      <vt:lpstr>SassoonCRInfantMedium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2</cp:revision>
  <dcterms:created xsi:type="dcterms:W3CDTF">2018-03-17T10:08:43Z</dcterms:created>
  <dcterms:modified xsi:type="dcterms:W3CDTF">2019-01-23T15:32:25Z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